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4AF"/>
    <a:srgbClr val="42859B"/>
    <a:srgbClr val="00DAD5"/>
    <a:srgbClr val="00B4B0"/>
    <a:srgbClr val="FFFF9F"/>
    <a:srgbClr val="7F8A99"/>
    <a:srgbClr val="A0BAE4"/>
    <a:srgbClr val="CAEDDE"/>
    <a:srgbClr val="44546A"/>
    <a:srgbClr val="D8E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7" autoAdjust="0"/>
    <p:restoredTop sz="94096" autoAdjust="0"/>
  </p:normalViewPr>
  <p:slideViewPr>
    <p:cSldViewPr snapToGrid="0">
      <p:cViewPr varScale="1">
        <p:scale>
          <a:sx n="17" d="100"/>
          <a:sy n="17" d="100"/>
        </p:scale>
        <p:origin x="3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6B7EF-22C9-4D98-9F4C-30314713E591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C4290-892C-409B-BA18-F010B3E93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6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4290-892C-409B-BA18-F010B3E937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92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88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85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1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3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83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57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91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08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6250-9033-429A-A227-8D73D587E27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4B9A-11C6-454F-9903-91A7D478F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26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jpeg"/><Relationship Id="rId21" Type="http://schemas.openxmlformats.org/officeDocument/2006/relationships/image" Target="../media/image17.emf"/><Relationship Id="rId34" Type="http://schemas.openxmlformats.org/officeDocument/2006/relationships/image" Target="../media/image30.jpe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emf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onia.vautrin@inrae.fr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jpeg"/><Relationship Id="rId5" Type="http://schemas.openxmlformats.org/officeDocument/2006/relationships/hyperlink" Target="https://www.pacb.com/wp-content/uploads/Procedure-Checklist-Preparing-HiFi-Libraries-from-Low-DNA-Input-Using-SMRTbell-Express-Template-Prep-Kit-2.0.pdf" TargetMode="External"/><Relationship Id="rId15" Type="http://schemas.openxmlformats.org/officeDocument/2006/relationships/image" Target="../media/image11.jp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jp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jp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20587" r="-85" b="70223"/>
          <a:stretch/>
        </p:blipFill>
        <p:spPr>
          <a:xfrm>
            <a:off x="63830" y="0"/>
            <a:ext cx="30301200" cy="410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3" b="52075"/>
          <a:stretch/>
        </p:blipFill>
        <p:spPr>
          <a:xfrm>
            <a:off x="61" y="41055665"/>
            <a:ext cx="30275213" cy="1746306"/>
          </a:xfrm>
          <a:prstGeom prst="rect">
            <a:avLst/>
          </a:prstGeom>
        </p:spPr>
      </p:pic>
      <p:sp>
        <p:nvSpPr>
          <p:cNvPr id="248" name="Rectangle 247"/>
          <p:cNvSpPr/>
          <p:nvPr/>
        </p:nvSpPr>
        <p:spPr>
          <a:xfrm>
            <a:off x="360512" y="6065578"/>
            <a:ext cx="29577992" cy="385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Access to plant genome assemblies allows a better understanding of the diversity in plant species. Although evolution of Next-Generation Sequencing (NGS) has made it possible to access to genome information, the </a:t>
            </a:r>
            <a:r>
              <a:rPr lang="en-US" sz="3200" b="1" dirty="0" smtClean="0">
                <a:solidFill>
                  <a:srgbClr val="7FD4AF"/>
                </a:solidFill>
              </a:rPr>
              <a:t>complexity of some plants </a:t>
            </a:r>
            <a:r>
              <a:rPr lang="en-US" sz="3200" dirty="0" smtClean="0">
                <a:solidFill>
                  <a:schemeClr val="tx1"/>
                </a:solidFill>
              </a:rPr>
              <a:t>(very high genome sizes, repetitive element contents, polyploidy level) remains challenging.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tx1"/>
                </a:solidFill>
              </a:rPr>
              <a:t>xploring </a:t>
            </a:r>
            <a:r>
              <a:rPr lang="en-US" sz="3200" b="1" dirty="0" smtClean="0">
                <a:solidFill>
                  <a:srgbClr val="7FD4AF"/>
                </a:solidFill>
              </a:rPr>
              <a:t>intra-species variability of a region of interest </a:t>
            </a:r>
            <a:r>
              <a:rPr lang="en-US" sz="3200" dirty="0" smtClean="0">
                <a:solidFill>
                  <a:schemeClr val="tx1"/>
                </a:solidFill>
              </a:rPr>
              <a:t>by using targeted enrichment methods is one of the strategic approaches for biodiversity analysis. This method offers precise and reliable information to link a genomic region to a trait of interest carried by a specific genotype.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Here</a:t>
            </a:r>
            <a:r>
              <a:rPr lang="en-US" sz="3200" dirty="0">
                <a:solidFill>
                  <a:schemeClr val="tx1"/>
                </a:solidFill>
              </a:rPr>
              <a:t>, we </a:t>
            </a:r>
            <a:r>
              <a:rPr lang="en-US" sz="3200" dirty="0" smtClean="0">
                <a:solidFill>
                  <a:schemeClr val="tx1"/>
                </a:solidFill>
              </a:rPr>
              <a:t>have adapted an innovative approach</a:t>
            </a:r>
            <a:r>
              <a:rPr lang="en-US" sz="3200" baseline="30000" dirty="0" smtClean="0">
                <a:solidFill>
                  <a:schemeClr val="tx1"/>
                </a:solidFill>
              </a:rPr>
              <a:t>1,2</a:t>
            </a:r>
            <a:r>
              <a:rPr lang="en-US" sz="3200" dirty="0" smtClean="0">
                <a:solidFill>
                  <a:schemeClr val="tx1"/>
                </a:solidFill>
              </a:rPr>
              <a:t> based on a modified CRISPR/Cas9 system </a:t>
            </a:r>
            <a:r>
              <a:rPr lang="en-US" sz="3200" b="1" dirty="0">
                <a:solidFill>
                  <a:srgbClr val="70CFA6"/>
                </a:solidFill>
              </a:rPr>
              <a:t>to </a:t>
            </a:r>
            <a:r>
              <a:rPr lang="en-US" sz="3200" b="1" dirty="0" smtClean="0">
                <a:solidFill>
                  <a:srgbClr val="70CFA6"/>
                </a:solidFill>
              </a:rPr>
              <a:t>capture and sequence large genomic regions of interest from plant genomes. </a:t>
            </a:r>
            <a:r>
              <a:rPr lang="en-US" sz="3200" dirty="0" smtClean="0">
                <a:solidFill>
                  <a:schemeClr val="tx1"/>
                </a:solidFill>
              </a:rPr>
              <a:t>This method coupled with SMRT sequencing generate long reads with high consensus accuracy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smtClean="0">
                <a:solidFill>
                  <a:schemeClr val="tx1"/>
                </a:solidFill>
              </a:rPr>
              <a:t>They allow comparing </a:t>
            </a:r>
            <a:r>
              <a:rPr lang="en-US" sz="3200" b="1" dirty="0" smtClean="0">
                <a:solidFill>
                  <a:srgbClr val="7FD4AF"/>
                </a:solidFill>
              </a:rPr>
              <a:t>polymorphisms and structural variations </a:t>
            </a:r>
            <a:r>
              <a:rPr lang="en-US" sz="3200" dirty="0" smtClean="0">
                <a:solidFill>
                  <a:schemeClr val="tx1"/>
                </a:solidFill>
              </a:rPr>
              <a:t>for </a:t>
            </a:r>
            <a:r>
              <a:rPr lang="en-US" sz="3200" dirty="0">
                <a:solidFill>
                  <a:schemeClr val="tx1"/>
                </a:solidFill>
              </a:rPr>
              <a:t>large genomic </a:t>
            </a:r>
            <a:r>
              <a:rPr lang="en-US" sz="3200" dirty="0" smtClean="0">
                <a:solidFill>
                  <a:schemeClr val="tx1"/>
                </a:solidFill>
              </a:rPr>
              <a:t>regions </a:t>
            </a:r>
            <a:r>
              <a:rPr lang="en-US" sz="3200" dirty="0">
                <a:solidFill>
                  <a:schemeClr val="tx1"/>
                </a:solidFill>
              </a:rPr>
              <a:t>of interest </a:t>
            </a:r>
            <a:r>
              <a:rPr lang="en-US" sz="3200" dirty="0" smtClean="0">
                <a:solidFill>
                  <a:schemeClr val="tx1"/>
                </a:solidFill>
              </a:rPr>
              <a:t>between </a:t>
            </a:r>
            <a:r>
              <a:rPr lang="en-US" sz="3200" b="1" dirty="0" smtClean="0">
                <a:solidFill>
                  <a:srgbClr val="7FD4AF"/>
                </a:solidFill>
              </a:rPr>
              <a:t>several genotypes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51" name="ZoneTexte 159"/>
          <p:cNvSpPr txBox="1">
            <a:spLocks noChangeArrowheads="1"/>
          </p:cNvSpPr>
          <p:nvPr/>
        </p:nvSpPr>
        <p:spPr bwMode="auto">
          <a:xfrm>
            <a:off x="336013" y="5333622"/>
            <a:ext cx="29602491" cy="707886"/>
          </a:xfrm>
          <a:prstGeom prst="rect">
            <a:avLst/>
          </a:prstGeom>
          <a:solidFill>
            <a:srgbClr val="5CAFB8"/>
          </a:solidFill>
          <a:ln>
            <a:solidFill>
              <a:srgbClr val="5CAFB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Introduction</a:t>
            </a:r>
            <a:endParaRPr lang="fr-FR" altLang="fr-FR" sz="4000" b="1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5" name="ZoneTexte 4"/>
          <p:cNvSpPr txBox="1">
            <a:spLocks noChangeArrowheads="1"/>
          </p:cNvSpPr>
          <p:nvPr/>
        </p:nvSpPr>
        <p:spPr bwMode="auto">
          <a:xfrm>
            <a:off x="15223203" y="34822160"/>
            <a:ext cx="14713601" cy="720000"/>
          </a:xfrm>
          <a:prstGeom prst="rect">
            <a:avLst/>
          </a:prstGeom>
          <a:solidFill>
            <a:srgbClr val="5CAFB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60" name="ZoneTexte 6"/>
          <p:cNvSpPr txBox="1">
            <a:spLocks noChangeArrowheads="1"/>
          </p:cNvSpPr>
          <p:nvPr/>
        </p:nvSpPr>
        <p:spPr bwMode="auto">
          <a:xfrm>
            <a:off x="15221553" y="35542224"/>
            <a:ext cx="14715252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altLang="fr-FR" sz="3100" b="1" dirty="0" smtClean="0">
                <a:latin typeface="Calibri" panose="020F0502020204030204" pitchFamily="34" charset="0"/>
              </a:rPr>
              <a:t>Capture method presented offer an efficient solution to target large genomic region of </a:t>
            </a:r>
            <a:r>
              <a:rPr lang="en-US" altLang="fr-FR" sz="3100" b="1" smtClean="0">
                <a:latin typeface="Calibri" panose="020F0502020204030204" pitchFamily="34" charset="0"/>
              </a:rPr>
              <a:t>interest in </a:t>
            </a:r>
            <a:r>
              <a:rPr lang="en-US" altLang="fr-FR" sz="3100" b="1" dirty="0" smtClean="0">
                <a:latin typeface="Calibri" panose="020F0502020204030204" pitchFamily="34" charset="0"/>
              </a:rPr>
              <a:t>complex plant genomes</a:t>
            </a:r>
          </a:p>
          <a:p>
            <a:pPr algn="just"/>
            <a:endParaRPr lang="en-US" altLang="fr-FR" sz="1400" b="1" dirty="0" smtClean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fr-F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Need </a:t>
            </a:r>
            <a:r>
              <a:rPr lang="en-US" altLang="fr-FR" sz="2800" b="1" dirty="0" smtClean="0">
                <a:solidFill>
                  <a:srgbClr val="70CFA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Low-input (100ng) or Ultra-Low Input (20ng) amount DNA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fr-F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Provide an </a:t>
            </a:r>
            <a:r>
              <a:rPr lang="en-US" altLang="fr-FR" sz="2800" b="1" dirty="0" smtClean="0">
                <a:solidFill>
                  <a:srgbClr val="70CFA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accurate and reliable genomic information </a:t>
            </a:r>
            <a:r>
              <a:rPr lang="en-US" altLang="fr-F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for the region of interest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fr-F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Allow a </a:t>
            </a:r>
            <a:r>
              <a:rPr lang="en-US" altLang="fr-FR" sz="2800" b="1" dirty="0" smtClean="0">
                <a:solidFill>
                  <a:srgbClr val="70CFA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rapid comparison </a:t>
            </a:r>
            <a:r>
              <a:rPr lang="en-US" altLang="fr-F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of a region of interest between several genotypes</a:t>
            </a:r>
          </a:p>
        </p:txBody>
      </p:sp>
      <p:sp>
        <p:nvSpPr>
          <p:cNvPr id="240" name="ZoneTexte 4"/>
          <p:cNvSpPr txBox="1">
            <a:spLocks noChangeArrowheads="1"/>
          </p:cNvSpPr>
          <p:nvPr/>
        </p:nvSpPr>
        <p:spPr bwMode="auto">
          <a:xfrm>
            <a:off x="15193906" y="38204050"/>
            <a:ext cx="14745319" cy="707886"/>
          </a:xfrm>
          <a:prstGeom prst="rect">
            <a:avLst/>
          </a:prstGeom>
          <a:solidFill>
            <a:srgbClr val="5CAFB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References</a:t>
            </a:r>
            <a:endParaRPr lang="fr-FR" altLang="fr-FR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1" name="ZoneTexte 6"/>
          <p:cNvSpPr txBox="1">
            <a:spLocks noChangeArrowheads="1"/>
          </p:cNvSpPr>
          <p:nvPr/>
        </p:nvSpPr>
        <p:spPr bwMode="auto">
          <a:xfrm>
            <a:off x="15183605" y="38901530"/>
            <a:ext cx="14767714" cy="24699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[1] </a:t>
            </a:r>
            <a:r>
              <a:rPr lang="en-US" i="1" dirty="0"/>
              <a:t>In situ</a:t>
            </a:r>
            <a:r>
              <a:rPr lang="en-US" dirty="0"/>
              <a:t> Capture of Chromatin Interactions by Biotinylated dCas9. </a:t>
            </a:r>
            <a:r>
              <a:rPr lang="fr-FR" dirty="0"/>
              <a:t>Liu et al., </a:t>
            </a:r>
            <a:r>
              <a:rPr lang="fr-FR" i="1" dirty="0" err="1"/>
              <a:t>Cell</a:t>
            </a:r>
            <a:r>
              <a:rPr lang="fr-FR" dirty="0"/>
              <a:t>, 2017, http://dx.doi.org/10.1016/j.cell.2017.08.003</a:t>
            </a:r>
          </a:p>
          <a:p>
            <a:r>
              <a:rPr lang="en-US" dirty="0" smtClean="0"/>
              <a:t>[2] CRISPR-Cap: multiplexed double-stranded DNA enrichment based on the CRISPR system, Lee </a:t>
            </a:r>
            <a:r>
              <a:rPr lang="en-US" dirty="0"/>
              <a:t>et al., </a:t>
            </a:r>
            <a:r>
              <a:rPr lang="en-US" i="1" dirty="0"/>
              <a:t>Nucleic Acids Research</a:t>
            </a:r>
            <a:r>
              <a:rPr lang="en-US" dirty="0"/>
              <a:t>, </a:t>
            </a:r>
            <a:r>
              <a:rPr lang="en-US" dirty="0" smtClean="0"/>
              <a:t>2018, </a:t>
            </a:r>
            <a:r>
              <a:rPr lang="en-US" i="1" dirty="0" err="1" smtClean="0"/>
              <a:t>doi</a:t>
            </a:r>
            <a:r>
              <a:rPr lang="en-US" i="1" dirty="0" smtClean="0"/>
              <a:t>: 10.1093/</a:t>
            </a:r>
            <a:r>
              <a:rPr lang="en-US" i="1" dirty="0" err="1" smtClean="0"/>
              <a:t>nar</a:t>
            </a:r>
            <a:r>
              <a:rPr lang="en-US" i="1" dirty="0" smtClean="0"/>
              <a:t>/gky820</a:t>
            </a:r>
            <a:endParaRPr lang="en-US" dirty="0" smtClean="0"/>
          </a:p>
          <a:p>
            <a:r>
              <a:rPr lang="en-US" dirty="0" smtClean="0"/>
              <a:t>[3] </a:t>
            </a:r>
            <a:r>
              <a:rPr lang="en-US" dirty="0" err="1" smtClean="0"/>
              <a:t>PacBio</a:t>
            </a:r>
            <a:r>
              <a:rPr lang="en-US" dirty="0" smtClean="0"/>
              <a:t> Documentation, </a:t>
            </a:r>
            <a:r>
              <a:rPr lang="en-US" dirty="0" smtClean="0">
                <a:hlinkClick r:id="rId5"/>
              </a:rPr>
              <a:t>https://www.pacb.com/wp-content/uploads/Procedure-Checklist-Preparing-HiFi-Libraries-from-Low-DNA-Input-Using-SMRTbell-Express-Template-Prep-Kit-2.0.pdf</a:t>
            </a:r>
            <a:endParaRPr lang="en-US" dirty="0" smtClean="0"/>
          </a:p>
          <a:p>
            <a:r>
              <a:rPr lang="en-US" dirty="0" smtClean="0"/>
              <a:t>[4] </a:t>
            </a:r>
            <a:r>
              <a:rPr lang="en-US" dirty="0"/>
              <a:t>Three infectious viral species lying in wait in the banana genome, </a:t>
            </a:r>
            <a:r>
              <a:rPr lang="en-US" dirty="0" smtClean="0"/>
              <a:t>Chabannes et al., </a:t>
            </a:r>
            <a:r>
              <a:rPr lang="en-US" i="1" dirty="0" smtClean="0"/>
              <a:t>Journal of Virology</a:t>
            </a:r>
            <a:r>
              <a:rPr lang="en-US" dirty="0" smtClean="0"/>
              <a:t>, 2013, </a:t>
            </a:r>
            <a:r>
              <a:rPr lang="fr-FR" dirty="0"/>
              <a:t>doi.org/10.1128/JVI.00899-13</a:t>
            </a:r>
            <a:endParaRPr lang="fr-FR" dirty="0" smtClean="0"/>
          </a:p>
          <a:p>
            <a:r>
              <a:rPr lang="fr-FR" dirty="0" smtClean="0"/>
              <a:t>[5] </a:t>
            </a:r>
            <a:r>
              <a:rPr lang="fr-FR" dirty="0"/>
              <a:t>The </a:t>
            </a:r>
            <a:r>
              <a:rPr lang="fr-FR" dirty="0" err="1"/>
              <a:t>wild</a:t>
            </a:r>
            <a:r>
              <a:rPr lang="fr-FR" dirty="0"/>
              <a:t> </a:t>
            </a:r>
            <a:r>
              <a:rPr lang="fr-FR" dirty="0" err="1"/>
              <a:t>grape</a:t>
            </a:r>
            <a:r>
              <a:rPr lang="fr-FR" dirty="0"/>
              <a:t> </a:t>
            </a:r>
            <a:r>
              <a:rPr lang="fr-FR" dirty="0" err="1"/>
              <a:t>genome</a:t>
            </a:r>
            <a:r>
              <a:rPr lang="fr-FR" dirty="0"/>
              <a:t> </a:t>
            </a:r>
            <a:r>
              <a:rPr lang="fr-FR" dirty="0" err="1"/>
              <a:t>sequence</a:t>
            </a:r>
            <a:r>
              <a:rPr lang="fr-FR" dirty="0"/>
              <a:t> </a:t>
            </a:r>
            <a:r>
              <a:rPr lang="fr-FR" dirty="0" err="1"/>
              <a:t>provides</a:t>
            </a:r>
            <a:r>
              <a:rPr lang="fr-FR" dirty="0"/>
              <a:t> insights </a:t>
            </a:r>
            <a:r>
              <a:rPr lang="fr-FR" dirty="0" err="1"/>
              <a:t>into</a:t>
            </a:r>
            <a:r>
              <a:rPr lang="fr-FR" dirty="0"/>
              <a:t> the transition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dioecy</a:t>
            </a:r>
            <a:r>
              <a:rPr lang="fr-FR" dirty="0"/>
              <a:t> to </a:t>
            </a:r>
            <a:r>
              <a:rPr lang="fr-FR" dirty="0" err="1"/>
              <a:t>hermaphroditism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grape</a:t>
            </a:r>
            <a:r>
              <a:rPr lang="fr-FR" dirty="0"/>
              <a:t> </a:t>
            </a:r>
            <a:r>
              <a:rPr lang="fr-FR" dirty="0" smtClean="0"/>
              <a:t>domestication, </a:t>
            </a:r>
            <a:r>
              <a:rPr lang="fr-FR" dirty="0" err="1"/>
              <a:t>Badouin</a:t>
            </a:r>
            <a:r>
              <a:rPr lang="fr-FR" dirty="0"/>
              <a:t>, H., </a:t>
            </a:r>
            <a:r>
              <a:rPr lang="fr-FR" dirty="0" err="1"/>
              <a:t>Velt</a:t>
            </a:r>
            <a:r>
              <a:rPr lang="fr-FR" dirty="0"/>
              <a:t>, A., </a:t>
            </a:r>
            <a:r>
              <a:rPr lang="fr-FR" dirty="0" err="1"/>
              <a:t>Gindraud</a:t>
            </a:r>
            <a:r>
              <a:rPr lang="fr-FR" dirty="0"/>
              <a:t>, F. </a:t>
            </a:r>
            <a:r>
              <a:rPr lang="fr-FR" i="1" dirty="0"/>
              <a:t>et </a:t>
            </a:r>
            <a:r>
              <a:rPr lang="fr-FR" i="1" dirty="0" smtClean="0"/>
              <a:t>al, </a:t>
            </a:r>
            <a:r>
              <a:rPr lang="fr-FR" i="1" dirty="0" err="1" smtClean="0"/>
              <a:t>Genome</a:t>
            </a:r>
            <a:r>
              <a:rPr lang="fr-FR" i="1" dirty="0" smtClean="0"/>
              <a:t> </a:t>
            </a:r>
            <a:r>
              <a:rPr lang="fr-FR" i="1" dirty="0" err="1" smtClean="0"/>
              <a:t>Biology</a:t>
            </a:r>
            <a:r>
              <a:rPr lang="fr-FR" i="1" dirty="0" smtClean="0"/>
              <a:t>, </a:t>
            </a:r>
            <a:r>
              <a:rPr lang="fr-FR" dirty="0" smtClean="0"/>
              <a:t>2020</a:t>
            </a:r>
            <a:r>
              <a:rPr lang="fr-FR" dirty="0"/>
              <a:t>, </a:t>
            </a:r>
            <a:r>
              <a:rPr lang="fr-FR" dirty="0" err="1"/>
              <a:t>doi</a:t>
            </a:r>
            <a:r>
              <a:rPr lang="fr-FR" dirty="0"/>
              <a:t>: 10.1186/s13059-020-02131-y</a:t>
            </a:r>
            <a:endParaRPr lang="en-US" dirty="0" smtClean="0"/>
          </a:p>
          <a:p>
            <a:endParaRPr lang="en-US" sz="1050" dirty="0" smtClean="0"/>
          </a:p>
        </p:txBody>
      </p:sp>
      <p:sp>
        <p:nvSpPr>
          <p:cNvPr id="428" name="Rectangle 427"/>
          <p:cNvSpPr/>
          <p:nvPr/>
        </p:nvSpPr>
        <p:spPr>
          <a:xfrm>
            <a:off x="336013" y="233472"/>
            <a:ext cx="29602491" cy="497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1" name="object 106"/>
          <p:cNvSpPr txBox="1"/>
          <p:nvPr/>
        </p:nvSpPr>
        <p:spPr>
          <a:xfrm>
            <a:off x="313855" y="263973"/>
            <a:ext cx="29624648" cy="4966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1845" marR="1908175" algn="ctr">
              <a:lnSpc>
                <a:spcPct val="100000"/>
              </a:lnSpc>
              <a:spcBef>
                <a:spcPts val="110"/>
              </a:spcBef>
            </a:pPr>
            <a:r>
              <a:rPr lang="fr-FR" sz="6600" b="1" spc="-10" dirty="0" err="1" smtClean="0">
                <a:latin typeface="Calibri"/>
                <a:cs typeface="Calibri"/>
              </a:rPr>
              <a:t>Biodiversity</a:t>
            </a:r>
            <a:r>
              <a:rPr lang="fr-FR" sz="6600" b="1" spc="-10" dirty="0" smtClean="0">
                <a:latin typeface="Calibri"/>
                <a:cs typeface="Calibri"/>
              </a:rPr>
              <a:t> </a:t>
            </a:r>
            <a:r>
              <a:rPr lang="fr-FR" sz="6600" b="1" spc="-10" dirty="0" err="1" smtClean="0">
                <a:latin typeface="Calibri"/>
                <a:cs typeface="Calibri"/>
              </a:rPr>
              <a:t>analysis</a:t>
            </a:r>
            <a:r>
              <a:rPr lang="fr-FR" sz="6600" b="1" spc="-10" dirty="0" smtClean="0">
                <a:latin typeface="Calibri"/>
                <a:cs typeface="Calibri"/>
              </a:rPr>
              <a:t> in plant </a:t>
            </a:r>
            <a:r>
              <a:rPr lang="fr-FR" sz="6600" b="1" spc="-10" dirty="0" err="1" smtClean="0">
                <a:latin typeface="Calibri"/>
                <a:cs typeface="Calibri"/>
              </a:rPr>
              <a:t>genomes</a:t>
            </a:r>
            <a:r>
              <a:rPr lang="fr-FR" sz="6600" b="1" spc="-10" dirty="0" smtClean="0">
                <a:latin typeface="Calibri"/>
                <a:cs typeface="Calibri"/>
              </a:rPr>
              <a:t> : </a:t>
            </a:r>
          </a:p>
          <a:p>
            <a:pPr marL="791845" marR="1908175" algn="ctr">
              <a:lnSpc>
                <a:spcPct val="100000"/>
              </a:lnSpc>
              <a:spcBef>
                <a:spcPts val="110"/>
              </a:spcBef>
            </a:pPr>
            <a:r>
              <a:rPr lang="fr-FR" sz="6600" b="1" spc="-10" dirty="0" smtClean="0">
                <a:latin typeface="Calibri"/>
                <a:cs typeface="Calibri"/>
              </a:rPr>
              <a:t>An </a:t>
            </a:r>
            <a:r>
              <a:rPr lang="fr-FR" sz="6600" b="1" spc="-10" dirty="0" err="1" smtClean="0">
                <a:latin typeface="Calibri"/>
                <a:cs typeface="Calibri"/>
              </a:rPr>
              <a:t>innovative</a:t>
            </a:r>
            <a:r>
              <a:rPr lang="fr-FR" sz="6600" b="1" spc="-10" dirty="0" smtClean="0">
                <a:latin typeface="Calibri"/>
                <a:cs typeface="Calibri"/>
              </a:rPr>
              <a:t> capture </a:t>
            </a:r>
            <a:r>
              <a:rPr lang="fr-FR" sz="6600" b="1" spc="-10" dirty="0" err="1" smtClean="0">
                <a:latin typeface="Calibri"/>
                <a:cs typeface="Calibri"/>
              </a:rPr>
              <a:t>approach</a:t>
            </a:r>
            <a:r>
              <a:rPr lang="fr-FR" sz="6600" b="1" spc="-10" dirty="0" smtClean="0">
                <a:latin typeface="Calibri"/>
                <a:cs typeface="Calibri"/>
              </a:rPr>
              <a:t> to </a:t>
            </a:r>
            <a:r>
              <a:rPr lang="fr-FR" sz="6600" b="1" spc="-10" dirty="0" err="1" smtClean="0">
                <a:latin typeface="Calibri"/>
                <a:cs typeface="Calibri"/>
              </a:rPr>
              <a:t>characterize</a:t>
            </a:r>
            <a:r>
              <a:rPr lang="fr-FR" sz="6600" b="1" spc="-10" dirty="0" smtClean="0">
                <a:latin typeface="Calibri"/>
                <a:cs typeface="Calibri"/>
              </a:rPr>
              <a:t> </a:t>
            </a:r>
            <a:r>
              <a:rPr lang="fr-FR" sz="6600" b="1" spc="-10" dirty="0" err="1" smtClean="0">
                <a:latin typeface="Calibri"/>
                <a:cs typeface="Calibri"/>
              </a:rPr>
              <a:t>targeted</a:t>
            </a:r>
            <a:r>
              <a:rPr lang="fr-FR" sz="6600" b="1" spc="-10" dirty="0" smtClean="0">
                <a:latin typeface="Calibri"/>
                <a:cs typeface="Calibri"/>
              </a:rPr>
              <a:t> </a:t>
            </a:r>
            <a:r>
              <a:rPr lang="fr-FR" sz="6600" b="1" spc="-10" dirty="0" err="1" smtClean="0">
                <a:latin typeface="Calibri"/>
                <a:cs typeface="Calibri"/>
              </a:rPr>
              <a:t>region</a:t>
            </a:r>
            <a:r>
              <a:rPr lang="fr-FR" sz="6600" b="1" spc="-10" dirty="0" smtClean="0">
                <a:latin typeface="Calibri"/>
                <a:cs typeface="Calibri"/>
              </a:rPr>
              <a:t> of </a:t>
            </a:r>
            <a:r>
              <a:rPr lang="fr-FR" sz="6600" b="1" spc="-10" dirty="0" err="1" smtClean="0">
                <a:latin typeface="Calibri"/>
                <a:cs typeface="Calibri"/>
              </a:rPr>
              <a:t>interest</a:t>
            </a:r>
            <a:endParaRPr sz="6600" dirty="0">
              <a:latin typeface="Calibri"/>
              <a:cs typeface="Calibri"/>
            </a:endParaRPr>
          </a:p>
          <a:p>
            <a:pPr marR="1113790" algn="ctr">
              <a:lnSpc>
                <a:spcPct val="100000"/>
              </a:lnSpc>
              <a:spcBef>
                <a:spcPts val="520"/>
              </a:spcBef>
            </a:pPr>
            <a:r>
              <a:rPr lang="en-GB" sz="2400" dirty="0">
                <a:latin typeface="+mj-lt"/>
              </a:rPr>
              <a:t>Caroline CALLOT</a:t>
            </a:r>
            <a:r>
              <a:rPr lang="en-GB" sz="2400" baseline="30000" dirty="0">
                <a:latin typeface="+mj-lt"/>
              </a:rPr>
              <a:t>1</a:t>
            </a:r>
            <a:r>
              <a:rPr lang="en-GB" sz="2400" dirty="0">
                <a:latin typeface="+mj-lt"/>
              </a:rPr>
              <a:t>, Carine SATGE</a:t>
            </a:r>
            <a:r>
              <a:rPr lang="en-GB" sz="2400" baseline="30000" dirty="0">
                <a:latin typeface="+mj-lt"/>
              </a:rPr>
              <a:t>1</a:t>
            </a:r>
            <a:r>
              <a:rPr lang="en-GB" sz="2400" dirty="0">
                <a:latin typeface="+mj-lt"/>
              </a:rPr>
              <a:t>, Margaux-Alison FUSTIER</a:t>
            </a:r>
            <a:r>
              <a:rPr lang="en-GB" sz="2400" baseline="30000" dirty="0">
                <a:latin typeface="+mj-lt"/>
              </a:rPr>
              <a:t>1, </a:t>
            </a:r>
            <a:r>
              <a:rPr lang="en-GB" sz="2400" dirty="0" err="1">
                <a:latin typeface="+mj-lt"/>
              </a:rPr>
              <a:t>Stéphane</a:t>
            </a:r>
            <a:r>
              <a:rPr lang="en-GB" sz="2400" dirty="0">
                <a:latin typeface="+mj-lt"/>
              </a:rPr>
              <a:t> CAUET</a:t>
            </a:r>
            <a:r>
              <a:rPr lang="en-GB" sz="2400" baseline="30000" dirty="0">
                <a:latin typeface="+mj-lt"/>
              </a:rPr>
              <a:t>1</a:t>
            </a:r>
            <a:r>
              <a:rPr lang="en-GB" sz="2400" dirty="0">
                <a:latin typeface="+mj-lt"/>
              </a:rPr>
              <a:t>, William MARANDE</a:t>
            </a:r>
            <a:r>
              <a:rPr lang="en-GB" sz="2400" baseline="30000" dirty="0">
                <a:latin typeface="+mj-lt"/>
              </a:rPr>
              <a:t>1</a:t>
            </a:r>
            <a:r>
              <a:rPr lang="en-GB" sz="2400" dirty="0">
                <a:latin typeface="+mj-lt"/>
              </a:rPr>
              <a:t>, Roberto BACILIERI</a:t>
            </a:r>
            <a:r>
              <a:rPr lang="en-GB" sz="2400" baseline="30000" dirty="0">
                <a:latin typeface="+mj-lt"/>
              </a:rPr>
              <a:t>2</a:t>
            </a:r>
            <a:r>
              <a:rPr lang="en-GB" sz="2400" dirty="0">
                <a:latin typeface="+mj-lt"/>
              </a:rPr>
              <a:t>, Matthieu CHABANNES</a:t>
            </a:r>
            <a:r>
              <a:rPr lang="en-GB" sz="2400" baseline="30000" dirty="0">
                <a:latin typeface="+mj-lt"/>
              </a:rPr>
              <a:t>3’4</a:t>
            </a:r>
            <a:r>
              <a:rPr lang="en-GB" sz="2400" dirty="0">
                <a:latin typeface="+mj-lt"/>
              </a:rPr>
              <a:t>, Audrey GUICHEMERRE</a:t>
            </a:r>
            <a:r>
              <a:rPr lang="en-GB" sz="2400" baseline="30000" dirty="0">
                <a:latin typeface="+mj-lt"/>
              </a:rPr>
              <a:t>3’4</a:t>
            </a:r>
            <a:r>
              <a:rPr lang="en-GB" sz="2400" dirty="0">
                <a:latin typeface="+mj-lt"/>
              </a:rPr>
              <a:t>, </a:t>
            </a:r>
            <a:endParaRPr lang="en-GB" sz="2400" dirty="0" smtClean="0">
              <a:latin typeface="+mj-lt"/>
            </a:endParaRPr>
          </a:p>
          <a:p>
            <a:pPr marR="1113790" algn="ctr">
              <a:lnSpc>
                <a:spcPct val="100000"/>
              </a:lnSpc>
              <a:spcBef>
                <a:spcPts val="520"/>
              </a:spcBef>
            </a:pPr>
            <a:r>
              <a:rPr lang="en-GB" sz="2400" dirty="0" smtClean="0">
                <a:latin typeface="+mj-lt"/>
              </a:rPr>
              <a:t>Arnaud </a:t>
            </a:r>
            <a:r>
              <a:rPr lang="en-GB" sz="2400" dirty="0">
                <a:latin typeface="+mj-lt"/>
              </a:rPr>
              <a:t>BELLEC</a:t>
            </a:r>
            <a:r>
              <a:rPr lang="en-GB" sz="2400" baseline="30000" dirty="0">
                <a:latin typeface="+mj-lt"/>
              </a:rPr>
              <a:t>1</a:t>
            </a:r>
            <a:r>
              <a:rPr lang="en-GB" sz="2400" dirty="0">
                <a:latin typeface="+mj-lt"/>
              </a:rPr>
              <a:t> and Sonia </a:t>
            </a:r>
            <a:r>
              <a:rPr lang="en-GB" sz="2400" dirty="0" smtClean="0">
                <a:latin typeface="+mj-lt"/>
              </a:rPr>
              <a:t>VAUTRIN</a:t>
            </a:r>
            <a:r>
              <a:rPr lang="en-GB" sz="2400" baseline="30000" dirty="0" smtClean="0">
                <a:latin typeface="+mj-lt"/>
              </a:rPr>
              <a:t>1</a:t>
            </a:r>
            <a:r>
              <a:rPr lang="en-GB" sz="2400" i="1" spc="7" baseline="26143" dirty="0">
                <a:latin typeface="+mj-lt"/>
                <a:cs typeface="Calibri"/>
              </a:rPr>
              <a:t>*</a:t>
            </a:r>
            <a:endParaRPr lang="fr-FR" sz="2400" i="1" spc="7" baseline="26143" dirty="0" smtClean="0">
              <a:latin typeface="+mj-lt"/>
              <a:cs typeface="Calibri"/>
            </a:endParaRPr>
          </a:p>
          <a:p>
            <a:pPr marR="1113790" algn="ctr">
              <a:lnSpc>
                <a:spcPct val="100000"/>
              </a:lnSpc>
              <a:spcBef>
                <a:spcPts val="520"/>
              </a:spcBef>
            </a:pPr>
            <a:r>
              <a:rPr lang="fr-FR" sz="2400" i="1" spc="7" baseline="2614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sz="2400" i="1" spc="7" baseline="2614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French Plant Genomic Center </a:t>
            </a:r>
            <a:r>
              <a:rPr sz="24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(CNRGV) </a:t>
            </a:r>
            <a:r>
              <a:rPr sz="2400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– INRA, 24 </a:t>
            </a:r>
            <a:r>
              <a:rPr sz="24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Chemin de </a:t>
            </a:r>
            <a:r>
              <a:rPr sz="2400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Borde </a:t>
            </a:r>
            <a:r>
              <a:rPr sz="24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Rouge, </a:t>
            </a:r>
            <a:r>
              <a:rPr sz="2400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31326 </a:t>
            </a:r>
            <a:r>
              <a:rPr sz="24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Castanet-Tolosan,</a:t>
            </a:r>
            <a:r>
              <a:rPr sz="2400" i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France</a:t>
            </a:r>
            <a:endParaRPr sz="2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fr-FR" sz="2400" b="0" i="1" u="none" strike="noStrike" cap="none" normalizeH="0" baseline="30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fr-FR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INRAE-CIRAD-SupAgro-Université</a:t>
            </a:r>
            <a:r>
              <a:rPr kumimoji="0" lang="en-US" altLang="fr-FR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Montpellier - UMR 1334 AGAP - </a:t>
            </a:r>
            <a:r>
              <a:rPr kumimoji="0" lang="en-US" altLang="fr-FR" sz="24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Bât</a:t>
            </a:r>
            <a:r>
              <a:rPr kumimoji="0" lang="en-US" altLang="fr-FR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21 - 2, Place P. </a:t>
            </a:r>
            <a:r>
              <a:rPr kumimoji="0" lang="en-US" altLang="fr-FR" sz="24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Viala</a:t>
            </a:r>
            <a:r>
              <a:rPr kumimoji="0" lang="en-US" altLang="fr-FR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34060 Montpellier,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u="none" strike="noStrike" cap="none" normalizeH="0" baseline="30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GB" altLang="fr-FR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CIRAD, UMR AGAP </a:t>
            </a:r>
            <a:r>
              <a:rPr kumimoji="0" lang="en-GB" altLang="fr-FR" sz="24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kumimoji="0" lang="en-GB" altLang="fr-FR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F-34398 Montpellier, France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u="none" strike="noStrike" cap="none" normalizeH="0" baseline="30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4 </a:t>
            </a:r>
            <a:r>
              <a:rPr kumimoji="0" lang="en-GB" altLang="fr-FR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UMR AGAP </a:t>
            </a:r>
            <a:r>
              <a:rPr kumimoji="0" lang="en-GB" altLang="fr-FR" sz="24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kumimoji="0" lang="en-GB" altLang="fr-FR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fr-FR" sz="24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</a:t>
            </a:r>
            <a:r>
              <a:rPr kumimoji="0" lang="en-GB" altLang="fr-FR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Montpellier, CIRAD, INRAE, </a:t>
            </a:r>
            <a:r>
              <a:rPr kumimoji="0" lang="en-GB" altLang="fr-FR" sz="24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kumimoji="0" lang="en-GB" altLang="fr-FR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Agro, F-34398 Montpellier,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spc="10" dirty="0" smtClean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spc="10" dirty="0" smtClean="0">
                <a:solidFill>
                  <a:srgbClr val="7E7E7E"/>
                </a:solidFill>
                <a:latin typeface="Calibri"/>
                <a:cs typeface="Calibri"/>
              </a:rPr>
              <a:t>* </a:t>
            </a:r>
            <a:r>
              <a:rPr sz="2000" i="1" spc="-40" dirty="0" smtClean="0">
                <a:solidFill>
                  <a:srgbClr val="7E7E7E"/>
                </a:solidFill>
                <a:latin typeface="Calibri"/>
                <a:cs typeface="Calibri"/>
              </a:rPr>
              <a:t>To </a:t>
            </a:r>
            <a:r>
              <a:rPr sz="2000" i="1" spc="15" dirty="0" smtClean="0">
                <a:solidFill>
                  <a:srgbClr val="7E7E7E"/>
                </a:solidFill>
                <a:latin typeface="Calibri"/>
                <a:cs typeface="Calibri"/>
              </a:rPr>
              <a:t>whom </a:t>
            </a:r>
            <a:r>
              <a:rPr sz="2000" i="1" spc="5" dirty="0" smtClean="0">
                <a:solidFill>
                  <a:srgbClr val="7E7E7E"/>
                </a:solidFill>
                <a:latin typeface="Calibri"/>
                <a:cs typeface="Calibri"/>
              </a:rPr>
              <a:t>correspondence should </a:t>
            </a:r>
            <a:r>
              <a:rPr sz="2000" i="1" spc="10" dirty="0" smtClean="0">
                <a:solidFill>
                  <a:srgbClr val="7E7E7E"/>
                </a:solidFill>
                <a:latin typeface="Calibri"/>
                <a:cs typeface="Calibri"/>
              </a:rPr>
              <a:t>be </a:t>
            </a:r>
            <a:r>
              <a:rPr sz="2000" i="1" spc="5" dirty="0" smtClean="0">
                <a:solidFill>
                  <a:srgbClr val="7E7E7E"/>
                </a:solidFill>
                <a:latin typeface="Calibri"/>
                <a:cs typeface="Calibri"/>
              </a:rPr>
              <a:t>addressed. Email:</a:t>
            </a:r>
            <a:r>
              <a:rPr sz="2000" i="1" spc="45" dirty="0" smtClean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spc="5" dirty="0" smtClean="0">
                <a:solidFill>
                  <a:srgbClr val="7E7E7E"/>
                </a:solidFill>
                <a:latin typeface="Calibri"/>
                <a:cs typeface="Calibri"/>
                <a:hlinkClick r:id="rId6"/>
              </a:rPr>
              <a:t>sonia.vautrin@inrae.fr</a:t>
            </a:r>
            <a:endParaRPr sz="20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553" y="10673174"/>
            <a:ext cx="14668347" cy="1313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3" name="Rectangle 12"/>
          <p:cNvSpPr>
            <a:spLocks noChangeArrowheads="1"/>
          </p:cNvSpPr>
          <p:nvPr/>
        </p:nvSpPr>
        <p:spPr bwMode="auto">
          <a:xfrm>
            <a:off x="6258776" y="11698710"/>
            <a:ext cx="4921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r-FR" altLang="fr-FR" sz="3200"/>
          </a:p>
        </p:txBody>
      </p:sp>
      <p:sp>
        <p:nvSpPr>
          <p:cNvPr id="674" name="ZoneTexte 4"/>
          <p:cNvSpPr txBox="1">
            <a:spLocks noChangeArrowheads="1"/>
          </p:cNvSpPr>
          <p:nvPr/>
        </p:nvSpPr>
        <p:spPr bwMode="auto">
          <a:xfrm>
            <a:off x="342634" y="10059154"/>
            <a:ext cx="14712851" cy="720000"/>
          </a:xfrm>
          <a:prstGeom prst="rect">
            <a:avLst/>
          </a:prstGeom>
          <a:solidFill>
            <a:srgbClr val="5CAFB8"/>
          </a:solidFill>
          <a:ln>
            <a:solidFill>
              <a:srgbClr val="5CAFB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Captured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Method Workflow to Target a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Genomic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Region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Interest</a:t>
            </a:r>
            <a:endParaRPr lang="fr-FR" altLang="fr-FR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75" name="Groupe 245"/>
          <p:cNvGrpSpPr>
            <a:grpSpLocks/>
          </p:cNvGrpSpPr>
          <p:nvPr/>
        </p:nvGrpSpPr>
        <p:grpSpPr bwMode="auto">
          <a:xfrm>
            <a:off x="2340565" y="14000658"/>
            <a:ext cx="615726" cy="730305"/>
            <a:chOff x="292378" y="2537732"/>
            <a:chExt cx="717891" cy="63503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76" name="Groupe 75"/>
            <p:cNvGrpSpPr>
              <a:grpSpLocks/>
            </p:cNvGrpSpPr>
            <p:nvPr/>
          </p:nvGrpSpPr>
          <p:grpSpPr bwMode="auto">
            <a:xfrm>
              <a:off x="361762" y="2537732"/>
              <a:ext cx="496107" cy="440175"/>
              <a:chOff x="6778142" y="3217688"/>
              <a:chExt cx="1678295" cy="1821037"/>
            </a:xfrm>
            <a:grpFill/>
          </p:grpSpPr>
          <p:grpSp>
            <p:nvGrpSpPr>
              <p:cNvPr id="691" name="Groupe 690"/>
              <p:cNvGrpSpPr/>
              <p:nvPr/>
            </p:nvGrpSpPr>
            <p:grpSpPr>
              <a:xfrm rot="16200000">
                <a:off x="7087837" y="3195637"/>
                <a:ext cx="1346550" cy="1390651"/>
                <a:chOff x="7087837" y="3195637"/>
                <a:chExt cx="1346550" cy="1390651"/>
              </a:xfrm>
              <a:grpFill/>
            </p:grpSpPr>
            <p:sp>
              <p:nvSpPr>
                <p:cNvPr id="695" name="Forme libre 694"/>
                <p:cNvSpPr/>
                <p:nvPr/>
              </p:nvSpPr>
              <p:spPr>
                <a:xfrm rot="5400000">
                  <a:off x="7067550" y="3219450"/>
                  <a:ext cx="1390650" cy="1343025"/>
                </a:xfrm>
                <a:custGeom>
                  <a:avLst/>
                  <a:gdLst>
                    <a:gd name="connsiteX0" fmla="*/ 1390650 w 1390650"/>
                    <a:gd name="connsiteY0" fmla="*/ 0 h 1343025"/>
                    <a:gd name="connsiteX1" fmla="*/ 390525 w 1390650"/>
                    <a:gd name="connsiteY1" fmla="*/ 419100 h 1343025"/>
                    <a:gd name="connsiteX2" fmla="*/ 0 w 1390650"/>
                    <a:gd name="connsiteY2" fmla="*/ 1343025 h 1343025"/>
                    <a:gd name="connsiteX3" fmla="*/ 0 w 1390650"/>
                    <a:gd name="connsiteY3" fmla="*/ 1343025 h 134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0650" h="1343025">
                      <a:moveTo>
                        <a:pt x="1390650" y="0"/>
                      </a:moveTo>
                      <a:cubicBezTo>
                        <a:pt x="1006475" y="97631"/>
                        <a:pt x="622300" y="195263"/>
                        <a:pt x="390525" y="419100"/>
                      </a:cubicBezTo>
                      <a:cubicBezTo>
                        <a:pt x="158750" y="642937"/>
                        <a:pt x="0" y="1343025"/>
                        <a:pt x="0" y="1343025"/>
                      </a:cubicBezTo>
                      <a:lnTo>
                        <a:pt x="0" y="1343025"/>
                      </a:lnTo>
                    </a:path>
                  </a:pathLst>
                </a:custGeom>
                <a:grpFill/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4951" b="1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96" name="Forme libre 695"/>
                <p:cNvSpPr/>
                <p:nvPr/>
              </p:nvSpPr>
              <p:spPr>
                <a:xfrm rot="5400000" flipH="1" flipV="1">
                  <a:off x="7064025" y="3219449"/>
                  <a:ext cx="1390650" cy="1343025"/>
                </a:xfrm>
                <a:custGeom>
                  <a:avLst/>
                  <a:gdLst>
                    <a:gd name="connsiteX0" fmla="*/ 1390650 w 1390650"/>
                    <a:gd name="connsiteY0" fmla="*/ 0 h 1343025"/>
                    <a:gd name="connsiteX1" fmla="*/ 390525 w 1390650"/>
                    <a:gd name="connsiteY1" fmla="*/ 419100 h 1343025"/>
                    <a:gd name="connsiteX2" fmla="*/ 0 w 1390650"/>
                    <a:gd name="connsiteY2" fmla="*/ 1343025 h 1343025"/>
                    <a:gd name="connsiteX3" fmla="*/ 0 w 1390650"/>
                    <a:gd name="connsiteY3" fmla="*/ 1343025 h 134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0650" h="1343025">
                      <a:moveTo>
                        <a:pt x="1390650" y="0"/>
                      </a:moveTo>
                      <a:cubicBezTo>
                        <a:pt x="1006475" y="97631"/>
                        <a:pt x="622300" y="195263"/>
                        <a:pt x="390525" y="419100"/>
                      </a:cubicBezTo>
                      <a:cubicBezTo>
                        <a:pt x="158750" y="642937"/>
                        <a:pt x="0" y="1343025"/>
                        <a:pt x="0" y="1343025"/>
                      </a:cubicBezTo>
                      <a:lnTo>
                        <a:pt x="0" y="1343025"/>
                      </a:lnTo>
                    </a:path>
                  </a:pathLst>
                </a:custGeom>
                <a:grpFill/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4951" b="1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692" name="Forme libre 691"/>
              <p:cNvSpPr/>
              <p:nvPr/>
            </p:nvSpPr>
            <p:spPr>
              <a:xfrm>
                <a:off x="6808468" y="3217688"/>
                <a:ext cx="1639595" cy="1822008"/>
              </a:xfrm>
              <a:custGeom>
                <a:avLst/>
                <a:gdLst>
                  <a:gd name="connsiteX0" fmla="*/ 1638300 w 1638300"/>
                  <a:gd name="connsiteY0" fmla="*/ 0 h 1819275"/>
                  <a:gd name="connsiteX1" fmla="*/ 809625 w 1638300"/>
                  <a:gd name="connsiteY1" fmla="*/ 600075 h 1819275"/>
                  <a:gd name="connsiteX2" fmla="*/ 276225 w 1638300"/>
                  <a:gd name="connsiteY2" fmla="*/ 1333500 h 1819275"/>
                  <a:gd name="connsiteX3" fmla="*/ 0 w 1638300"/>
                  <a:gd name="connsiteY3" fmla="*/ 1819275 h 1819275"/>
                  <a:gd name="connsiteX4" fmla="*/ 0 w 1638300"/>
                  <a:gd name="connsiteY4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819275">
                    <a:moveTo>
                      <a:pt x="1638300" y="0"/>
                    </a:moveTo>
                    <a:cubicBezTo>
                      <a:pt x="1337468" y="188912"/>
                      <a:pt x="1036637" y="377825"/>
                      <a:pt x="809625" y="600075"/>
                    </a:cubicBezTo>
                    <a:cubicBezTo>
                      <a:pt x="582612" y="822325"/>
                      <a:pt x="411162" y="1130300"/>
                      <a:pt x="276225" y="1333500"/>
                    </a:cubicBezTo>
                    <a:cubicBezTo>
                      <a:pt x="141288" y="1536700"/>
                      <a:pt x="0" y="1819275"/>
                      <a:pt x="0" y="1819275"/>
                    </a:cubicBezTo>
                    <a:lnTo>
                      <a:pt x="0" y="1819275"/>
                    </a:lnTo>
                  </a:path>
                </a:pathLst>
              </a:cu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4951" b="1">
                  <a:latin typeface="Calibri" panose="020F0502020204030204" pitchFamily="34" charset="0"/>
                </a:endParaRPr>
              </a:p>
            </p:txBody>
          </p:sp>
          <p:sp>
            <p:nvSpPr>
              <p:cNvPr id="693" name="Forme libre 692"/>
              <p:cNvSpPr/>
              <p:nvPr/>
            </p:nvSpPr>
            <p:spPr>
              <a:xfrm rot="373774">
                <a:off x="6802304" y="4536451"/>
                <a:ext cx="237311" cy="474857"/>
              </a:xfrm>
              <a:custGeom>
                <a:avLst/>
                <a:gdLst>
                  <a:gd name="connsiteX0" fmla="*/ 333375 w 333375"/>
                  <a:gd name="connsiteY0" fmla="*/ 0 h 466725"/>
                  <a:gd name="connsiteX1" fmla="*/ 114300 w 333375"/>
                  <a:gd name="connsiteY1" fmla="*/ 228600 h 466725"/>
                  <a:gd name="connsiteX2" fmla="*/ 0 w 333375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466725">
                    <a:moveTo>
                      <a:pt x="333375" y="0"/>
                    </a:moveTo>
                    <a:cubicBezTo>
                      <a:pt x="251618" y="75406"/>
                      <a:pt x="169862" y="150813"/>
                      <a:pt x="114300" y="228600"/>
                    </a:cubicBezTo>
                    <a:cubicBezTo>
                      <a:pt x="58737" y="306388"/>
                      <a:pt x="29368" y="386556"/>
                      <a:pt x="0" y="466725"/>
                    </a:cubicBezTo>
                  </a:path>
                </a:pathLst>
              </a:cu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4951" b="1">
                  <a:latin typeface="Calibri" panose="020F0502020204030204" pitchFamily="34" charset="0"/>
                </a:endParaRPr>
              </a:p>
            </p:txBody>
          </p:sp>
          <p:cxnSp>
            <p:nvCxnSpPr>
              <p:cNvPr id="694" name="Connecteur droit 693"/>
              <p:cNvCxnSpPr>
                <a:stCxn id="692" idx="3"/>
              </p:cNvCxnSpPr>
              <p:nvPr/>
            </p:nvCxnSpPr>
            <p:spPr>
              <a:xfrm flipH="1" flipV="1">
                <a:off x="6774568" y="4985501"/>
                <a:ext cx="33900" cy="54195"/>
              </a:xfrm>
              <a:prstGeom prst="line">
                <a:avLst/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7" name="Groupe 75"/>
            <p:cNvGrpSpPr>
              <a:grpSpLocks/>
            </p:cNvGrpSpPr>
            <p:nvPr/>
          </p:nvGrpSpPr>
          <p:grpSpPr bwMode="auto">
            <a:xfrm>
              <a:off x="514162" y="2690132"/>
              <a:ext cx="496107" cy="440175"/>
              <a:chOff x="6778142" y="3217688"/>
              <a:chExt cx="1678295" cy="1821037"/>
            </a:xfrm>
            <a:grpFill/>
          </p:grpSpPr>
          <p:grpSp>
            <p:nvGrpSpPr>
              <p:cNvPr id="685" name="Groupe 684"/>
              <p:cNvGrpSpPr/>
              <p:nvPr/>
            </p:nvGrpSpPr>
            <p:grpSpPr>
              <a:xfrm rot="16200000">
                <a:off x="7087837" y="3195637"/>
                <a:ext cx="1346550" cy="1390651"/>
                <a:chOff x="7087837" y="3195637"/>
                <a:chExt cx="1346550" cy="1390651"/>
              </a:xfrm>
              <a:grpFill/>
            </p:grpSpPr>
            <p:sp>
              <p:nvSpPr>
                <p:cNvPr id="689" name="Forme libre 688"/>
                <p:cNvSpPr/>
                <p:nvPr/>
              </p:nvSpPr>
              <p:spPr>
                <a:xfrm rot="5400000">
                  <a:off x="7067550" y="3219450"/>
                  <a:ext cx="1390650" cy="1343025"/>
                </a:xfrm>
                <a:custGeom>
                  <a:avLst/>
                  <a:gdLst>
                    <a:gd name="connsiteX0" fmla="*/ 1390650 w 1390650"/>
                    <a:gd name="connsiteY0" fmla="*/ 0 h 1343025"/>
                    <a:gd name="connsiteX1" fmla="*/ 390525 w 1390650"/>
                    <a:gd name="connsiteY1" fmla="*/ 419100 h 1343025"/>
                    <a:gd name="connsiteX2" fmla="*/ 0 w 1390650"/>
                    <a:gd name="connsiteY2" fmla="*/ 1343025 h 1343025"/>
                    <a:gd name="connsiteX3" fmla="*/ 0 w 1390650"/>
                    <a:gd name="connsiteY3" fmla="*/ 1343025 h 134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0650" h="1343025">
                      <a:moveTo>
                        <a:pt x="1390650" y="0"/>
                      </a:moveTo>
                      <a:cubicBezTo>
                        <a:pt x="1006475" y="97631"/>
                        <a:pt x="622300" y="195263"/>
                        <a:pt x="390525" y="419100"/>
                      </a:cubicBezTo>
                      <a:cubicBezTo>
                        <a:pt x="158750" y="642937"/>
                        <a:pt x="0" y="1343025"/>
                        <a:pt x="0" y="1343025"/>
                      </a:cubicBezTo>
                      <a:lnTo>
                        <a:pt x="0" y="1343025"/>
                      </a:lnTo>
                    </a:path>
                  </a:pathLst>
                </a:custGeom>
                <a:grpFill/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4951" b="1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90" name="Forme libre 689"/>
                <p:cNvSpPr/>
                <p:nvPr/>
              </p:nvSpPr>
              <p:spPr>
                <a:xfrm rot="5400000" flipH="1" flipV="1">
                  <a:off x="7064025" y="3219449"/>
                  <a:ext cx="1390650" cy="1343025"/>
                </a:xfrm>
                <a:custGeom>
                  <a:avLst/>
                  <a:gdLst>
                    <a:gd name="connsiteX0" fmla="*/ 1390650 w 1390650"/>
                    <a:gd name="connsiteY0" fmla="*/ 0 h 1343025"/>
                    <a:gd name="connsiteX1" fmla="*/ 390525 w 1390650"/>
                    <a:gd name="connsiteY1" fmla="*/ 419100 h 1343025"/>
                    <a:gd name="connsiteX2" fmla="*/ 0 w 1390650"/>
                    <a:gd name="connsiteY2" fmla="*/ 1343025 h 1343025"/>
                    <a:gd name="connsiteX3" fmla="*/ 0 w 1390650"/>
                    <a:gd name="connsiteY3" fmla="*/ 1343025 h 134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0650" h="1343025">
                      <a:moveTo>
                        <a:pt x="1390650" y="0"/>
                      </a:moveTo>
                      <a:cubicBezTo>
                        <a:pt x="1006475" y="97631"/>
                        <a:pt x="622300" y="195263"/>
                        <a:pt x="390525" y="419100"/>
                      </a:cubicBezTo>
                      <a:cubicBezTo>
                        <a:pt x="158750" y="642937"/>
                        <a:pt x="0" y="1343025"/>
                        <a:pt x="0" y="1343025"/>
                      </a:cubicBezTo>
                      <a:lnTo>
                        <a:pt x="0" y="1343025"/>
                      </a:lnTo>
                    </a:path>
                  </a:pathLst>
                </a:custGeom>
                <a:grpFill/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4951" b="1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686" name="Forme libre 685"/>
              <p:cNvSpPr/>
              <p:nvPr/>
            </p:nvSpPr>
            <p:spPr>
              <a:xfrm>
                <a:off x="6807597" y="3216900"/>
                <a:ext cx="1639595" cy="1822008"/>
              </a:xfrm>
              <a:custGeom>
                <a:avLst/>
                <a:gdLst>
                  <a:gd name="connsiteX0" fmla="*/ 1638300 w 1638300"/>
                  <a:gd name="connsiteY0" fmla="*/ 0 h 1819275"/>
                  <a:gd name="connsiteX1" fmla="*/ 809625 w 1638300"/>
                  <a:gd name="connsiteY1" fmla="*/ 600075 h 1819275"/>
                  <a:gd name="connsiteX2" fmla="*/ 276225 w 1638300"/>
                  <a:gd name="connsiteY2" fmla="*/ 1333500 h 1819275"/>
                  <a:gd name="connsiteX3" fmla="*/ 0 w 1638300"/>
                  <a:gd name="connsiteY3" fmla="*/ 1819275 h 1819275"/>
                  <a:gd name="connsiteX4" fmla="*/ 0 w 1638300"/>
                  <a:gd name="connsiteY4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819275">
                    <a:moveTo>
                      <a:pt x="1638300" y="0"/>
                    </a:moveTo>
                    <a:cubicBezTo>
                      <a:pt x="1337468" y="188912"/>
                      <a:pt x="1036637" y="377825"/>
                      <a:pt x="809625" y="600075"/>
                    </a:cubicBezTo>
                    <a:cubicBezTo>
                      <a:pt x="582612" y="822325"/>
                      <a:pt x="411162" y="1130300"/>
                      <a:pt x="276225" y="1333500"/>
                    </a:cubicBezTo>
                    <a:cubicBezTo>
                      <a:pt x="141288" y="1536700"/>
                      <a:pt x="0" y="1819275"/>
                      <a:pt x="0" y="1819275"/>
                    </a:cubicBezTo>
                    <a:lnTo>
                      <a:pt x="0" y="1819275"/>
                    </a:lnTo>
                  </a:path>
                </a:pathLst>
              </a:cu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4951" b="1">
                  <a:latin typeface="Calibri" panose="020F0502020204030204" pitchFamily="34" charset="0"/>
                </a:endParaRPr>
              </a:p>
            </p:txBody>
          </p:sp>
          <p:sp>
            <p:nvSpPr>
              <p:cNvPr id="687" name="Forme libre 686"/>
              <p:cNvSpPr/>
              <p:nvPr/>
            </p:nvSpPr>
            <p:spPr>
              <a:xfrm rot="373774">
                <a:off x="6804514" y="4538242"/>
                <a:ext cx="237311" cy="474857"/>
              </a:xfrm>
              <a:custGeom>
                <a:avLst/>
                <a:gdLst>
                  <a:gd name="connsiteX0" fmla="*/ 333375 w 333375"/>
                  <a:gd name="connsiteY0" fmla="*/ 0 h 466725"/>
                  <a:gd name="connsiteX1" fmla="*/ 114300 w 333375"/>
                  <a:gd name="connsiteY1" fmla="*/ 228600 h 466725"/>
                  <a:gd name="connsiteX2" fmla="*/ 0 w 333375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466725">
                    <a:moveTo>
                      <a:pt x="333375" y="0"/>
                    </a:moveTo>
                    <a:cubicBezTo>
                      <a:pt x="251618" y="75406"/>
                      <a:pt x="169862" y="150813"/>
                      <a:pt x="114300" y="228600"/>
                    </a:cubicBezTo>
                    <a:cubicBezTo>
                      <a:pt x="58737" y="306388"/>
                      <a:pt x="29368" y="386556"/>
                      <a:pt x="0" y="466725"/>
                    </a:cubicBezTo>
                  </a:path>
                </a:pathLst>
              </a:cu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4951" b="1">
                  <a:latin typeface="Calibri" panose="020F0502020204030204" pitchFamily="34" charset="0"/>
                </a:endParaRPr>
              </a:p>
            </p:txBody>
          </p:sp>
          <p:cxnSp>
            <p:nvCxnSpPr>
              <p:cNvPr id="688" name="Connecteur droit 687"/>
              <p:cNvCxnSpPr>
                <a:stCxn id="686" idx="3"/>
              </p:cNvCxnSpPr>
              <p:nvPr/>
            </p:nvCxnSpPr>
            <p:spPr>
              <a:xfrm flipH="1" flipV="1">
                <a:off x="6773694" y="4987292"/>
                <a:ext cx="33902" cy="51615"/>
              </a:xfrm>
              <a:prstGeom prst="line">
                <a:avLst/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8" name="Groupe 75"/>
            <p:cNvGrpSpPr>
              <a:grpSpLocks/>
            </p:cNvGrpSpPr>
            <p:nvPr/>
          </p:nvGrpSpPr>
          <p:grpSpPr bwMode="auto">
            <a:xfrm>
              <a:off x="292378" y="2732595"/>
              <a:ext cx="496107" cy="440175"/>
              <a:chOff x="6778142" y="3217688"/>
              <a:chExt cx="1678295" cy="1821037"/>
            </a:xfrm>
            <a:grpFill/>
          </p:grpSpPr>
          <p:grpSp>
            <p:nvGrpSpPr>
              <p:cNvPr id="679" name="Groupe 678"/>
              <p:cNvGrpSpPr/>
              <p:nvPr/>
            </p:nvGrpSpPr>
            <p:grpSpPr>
              <a:xfrm rot="16200000">
                <a:off x="7087837" y="3195637"/>
                <a:ext cx="1346550" cy="1390651"/>
                <a:chOff x="7087837" y="3195637"/>
                <a:chExt cx="1346550" cy="1390651"/>
              </a:xfrm>
              <a:grpFill/>
            </p:grpSpPr>
            <p:sp>
              <p:nvSpPr>
                <p:cNvPr id="683" name="Forme libre 682"/>
                <p:cNvSpPr/>
                <p:nvPr/>
              </p:nvSpPr>
              <p:spPr>
                <a:xfrm rot="5400000">
                  <a:off x="7067550" y="3219450"/>
                  <a:ext cx="1390650" cy="1343025"/>
                </a:xfrm>
                <a:custGeom>
                  <a:avLst/>
                  <a:gdLst>
                    <a:gd name="connsiteX0" fmla="*/ 1390650 w 1390650"/>
                    <a:gd name="connsiteY0" fmla="*/ 0 h 1343025"/>
                    <a:gd name="connsiteX1" fmla="*/ 390525 w 1390650"/>
                    <a:gd name="connsiteY1" fmla="*/ 419100 h 1343025"/>
                    <a:gd name="connsiteX2" fmla="*/ 0 w 1390650"/>
                    <a:gd name="connsiteY2" fmla="*/ 1343025 h 1343025"/>
                    <a:gd name="connsiteX3" fmla="*/ 0 w 1390650"/>
                    <a:gd name="connsiteY3" fmla="*/ 1343025 h 134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0650" h="1343025">
                      <a:moveTo>
                        <a:pt x="1390650" y="0"/>
                      </a:moveTo>
                      <a:cubicBezTo>
                        <a:pt x="1006475" y="97631"/>
                        <a:pt x="622300" y="195263"/>
                        <a:pt x="390525" y="419100"/>
                      </a:cubicBezTo>
                      <a:cubicBezTo>
                        <a:pt x="158750" y="642937"/>
                        <a:pt x="0" y="1343025"/>
                        <a:pt x="0" y="1343025"/>
                      </a:cubicBezTo>
                      <a:lnTo>
                        <a:pt x="0" y="1343025"/>
                      </a:lnTo>
                    </a:path>
                  </a:pathLst>
                </a:custGeom>
                <a:grpFill/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4951" b="1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84" name="Forme libre 683"/>
                <p:cNvSpPr/>
                <p:nvPr/>
              </p:nvSpPr>
              <p:spPr>
                <a:xfrm rot="5400000" flipH="1" flipV="1">
                  <a:off x="7064025" y="3219449"/>
                  <a:ext cx="1390650" cy="1343025"/>
                </a:xfrm>
                <a:custGeom>
                  <a:avLst/>
                  <a:gdLst>
                    <a:gd name="connsiteX0" fmla="*/ 1390650 w 1390650"/>
                    <a:gd name="connsiteY0" fmla="*/ 0 h 1343025"/>
                    <a:gd name="connsiteX1" fmla="*/ 390525 w 1390650"/>
                    <a:gd name="connsiteY1" fmla="*/ 419100 h 1343025"/>
                    <a:gd name="connsiteX2" fmla="*/ 0 w 1390650"/>
                    <a:gd name="connsiteY2" fmla="*/ 1343025 h 1343025"/>
                    <a:gd name="connsiteX3" fmla="*/ 0 w 1390650"/>
                    <a:gd name="connsiteY3" fmla="*/ 1343025 h 134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0650" h="1343025">
                      <a:moveTo>
                        <a:pt x="1390650" y="0"/>
                      </a:moveTo>
                      <a:cubicBezTo>
                        <a:pt x="1006475" y="97631"/>
                        <a:pt x="622300" y="195263"/>
                        <a:pt x="390525" y="419100"/>
                      </a:cubicBezTo>
                      <a:cubicBezTo>
                        <a:pt x="158750" y="642937"/>
                        <a:pt x="0" y="1343025"/>
                        <a:pt x="0" y="1343025"/>
                      </a:cubicBezTo>
                      <a:lnTo>
                        <a:pt x="0" y="1343025"/>
                      </a:lnTo>
                    </a:path>
                  </a:pathLst>
                </a:custGeom>
                <a:grpFill/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4951" b="1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680" name="Forme libre 679"/>
              <p:cNvSpPr/>
              <p:nvPr/>
            </p:nvSpPr>
            <p:spPr>
              <a:xfrm>
                <a:off x="6808961" y="3216717"/>
                <a:ext cx="1639595" cy="1822008"/>
              </a:xfrm>
              <a:custGeom>
                <a:avLst/>
                <a:gdLst>
                  <a:gd name="connsiteX0" fmla="*/ 1638300 w 1638300"/>
                  <a:gd name="connsiteY0" fmla="*/ 0 h 1819275"/>
                  <a:gd name="connsiteX1" fmla="*/ 809625 w 1638300"/>
                  <a:gd name="connsiteY1" fmla="*/ 600075 h 1819275"/>
                  <a:gd name="connsiteX2" fmla="*/ 276225 w 1638300"/>
                  <a:gd name="connsiteY2" fmla="*/ 1333500 h 1819275"/>
                  <a:gd name="connsiteX3" fmla="*/ 0 w 1638300"/>
                  <a:gd name="connsiteY3" fmla="*/ 1819275 h 1819275"/>
                  <a:gd name="connsiteX4" fmla="*/ 0 w 1638300"/>
                  <a:gd name="connsiteY4" fmla="*/ 1819275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819275">
                    <a:moveTo>
                      <a:pt x="1638300" y="0"/>
                    </a:moveTo>
                    <a:cubicBezTo>
                      <a:pt x="1337468" y="188912"/>
                      <a:pt x="1036637" y="377825"/>
                      <a:pt x="809625" y="600075"/>
                    </a:cubicBezTo>
                    <a:cubicBezTo>
                      <a:pt x="582612" y="822325"/>
                      <a:pt x="411162" y="1130300"/>
                      <a:pt x="276225" y="1333500"/>
                    </a:cubicBezTo>
                    <a:cubicBezTo>
                      <a:pt x="141288" y="1536700"/>
                      <a:pt x="0" y="1819275"/>
                      <a:pt x="0" y="1819275"/>
                    </a:cubicBezTo>
                    <a:lnTo>
                      <a:pt x="0" y="1819275"/>
                    </a:lnTo>
                  </a:path>
                </a:pathLst>
              </a:cu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4951" b="1">
                  <a:latin typeface="Calibri" panose="020F0502020204030204" pitchFamily="34" charset="0"/>
                </a:endParaRPr>
              </a:p>
            </p:txBody>
          </p:sp>
          <p:sp>
            <p:nvSpPr>
              <p:cNvPr id="681" name="Forme libre 680"/>
              <p:cNvSpPr/>
              <p:nvPr/>
            </p:nvSpPr>
            <p:spPr>
              <a:xfrm rot="373774">
                <a:off x="6802798" y="4538060"/>
                <a:ext cx="237311" cy="472278"/>
              </a:xfrm>
              <a:custGeom>
                <a:avLst/>
                <a:gdLst>
                  <a:gd name="connsiteX0" fmla="*/ 333375 w 333375"/>
                  <a:gd name="connsiteY0" fmla="*/ 0 h 466725"/>
                  <a:gd name="connsiteX1" fmla="*/ 114300 w 333375"/>
                  <a:gd name="connsiteY1" fmla="*/ 228600 h 466725"/>
                  <a:gd name="connsiteX2" fmla="*/ 0 w 333375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466725">
                    <a:moveTo>
                      <a:pt x="333375" y="0"/>
                    </a:moveTo>
                    <a:cubicBezTo>
                      <a:pt x="251618" y="75406"/>
                      <a:pt x="169862" y="150813"/>
                      <a:pt x="114300" y="228600"/>
                    </a:cubicBezTo>
                    <a:cubicBezTo>
                      <a:pt x="58737" y="306388"/>
                      <a:pt x="29368" y="386556"/>
                      <a:pt x="0" y="466725"/>
                    </a:cubicBezTo>
                  </a:path>
                </a:pathLst>
              </a:cu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4951" b="1">
                  <a:latin typeface="Calibri" panose="020F0502020204030204" pitchFamily="34" charset="0"/>
                </a:endParaRPr>
              </a:p>
            </p:txBody>
          </p:sp>
          <p:cxnSp>
            <p:nvCxnSpPr>
              <p:cNvPr id="682" name="Connecteur droit 681"/>
              <p:cNvCxnSpPr>
                <a:stCxn id="680" idx="3"/>
              </p:cNvCxnSpPr>
              <p:nvPr/>
            </p:nvCxnSpPr>
            <p:spPr>
              <a:xfrm flipH="1" flipV="1">
                <a:off x="6775061" y="4984530"/>
                <a:ext cx="33900" cy="54195"/>
              </a:xfrm>
              <a:prstGeom prst="line">
                <a:avLst/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97" name="Image 6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r="24768"/>
          <a:stretch/>
        </p:blipFill>
        <p:spPr>
          <a:xfrm>
            <a:off x="1342288" y="16647409"/>
            <a:ext cx="1905816" cy="2757704"/>
          </a:xfrm>
          <a:prstGeom prst="rect">
            <a:avLst/>
          </a:prstGeom>
        </p:spPr>
      </p:pic>
      <p:grpSp>
        <p:nvGrpSpPr>
          <p:cNvPr id="698" name="Groupe 697"/>
          <p:cNvGrpSpPr/>
          <p:nvPr/>
        </p:nvGrpSpPr>
        <p:grpSpPr>
          <a:xfrm>
            <a:off x="742802" y="10803788"/>
            <a:ext cx="2055495" cy="2104493"/>
            <a:chOff x="17561198" y="13983920"/>
            <a:chExt cx="2055495" cy="2104493"/>
          </a:xfrm>
        </p:grpSpPr>
        <p:pic>
          <p:nvPicPr>
            <p:cNvPr id="699" name="Image 698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970"/>
            <a:stretch/>
          </p:blipFill>
          <p:spPr>
            <a:xfrm>
              <a:off x="17561198" y="14480519"/>
              <a:ext cx="1080000" cy="409067"/>
            </a:xfrm>
            <a:prstGeom prst="rect">
              <a:avLst/>
            </a:prstGeom>
          </p:spPr>
        </p:pic>
        <p:pic>
          <p:nvPicPr>
            <p:cNvPr id="700" name="Image 699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970"/>
            <a:stretch/>
          </p:blipFill>
          <p:spPr>
            <a:xfrm>
              <a:off x="17791598" y="15116076"/>
              <a:ext cx="1080000" cy="409067"/>
            </a:xfrm>
            <a:prstGeom prst="rect">
              <a:avLst/>
            </a:prstGeom>
          </p:spPr>
        </p:pic>
        <p:pic>
          <p:nvPicPr>
            <p:cNvPr id="701" name="Image 70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970"/>
            <a:stretch/>
          </p:blipFill>
          <p:spPr>
            <a:xfrm>
              <a:off x="17570674" y="15679346"/>
              <a:ext cx="1080000" cy="409067"/>
            </a:xfrm>
            <a:prstGeom prst="rect">
              <a:avLst/>
            </a:prstGeom>
          </p:spPr>
        </p:pic>
        <p:pic>
          <p:nvPicPr>
            <p:cNvPr id="702" name="Image 70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970"/>
            <a:stretch/>
          </p:blipFill>
          <p:spPr>
            <a:xfrm>
              <a:off x="18536693" y="14583478"/>
              <a:ext cx="1080000" cy="409067"/>
            </a:xfrm>
            <a:prstGeom prst="rect">
              <a:avLst/>
            </a:prstGeom>
          </p:spPr>
        </p:pic>
        <p:pic>
          <p:nvPicPr>
            <p:cNvPr id="703" name="Image 702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970"/>
            <a:stretch/>
          </p:blipFill>
          <p:spPr>
            <a:xfrm>
              <a:off x="18368854" y="15307415"/>
              <a:ext cx="1080000" cy="409067"/>
            </a:xfrm>
            <a:prstGeom prst="rect">
              <a:avLst/>
            </a:prstGeom>
          </p:spPr>
        </p:pic>
        <p:pic>
          <p:nvPicPr>
            <p:cNvPr id="704" name="Image 703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970"/>
            <a:stretch/>
          </p:blipFill>
          <p:spPr>
            <a:xfrm>
              <a:off x="17936875" y="13983920"/>
              <a:ext cx="1080000" cy="409067"/>
            </a:xfrm>
            <a:prstGeom prst="rect">
              <a:avLst/>
            </a:prstGeom>
          </p:spPr>
        </p:pic>
      </p:grpSp>
      <p:grpSp>
        <p:nvGrpSpPr>
          <p:cNvPr id="705" name="Groupe 704"/>
          <p:cNvGrpSpPr/>
          <p:nvPr/>
        </p:nvGrpSpPr>
        <p:grpSpPr>
          <a:xfrm>
            <a:off x="4219660" y="11751969"/>
            <a:ext cx="4356745" cy="1554488"/>
            <a:chOff x="20128143" y="14175129"/>
            <a:chExt cx="4932817" cy="1606630"/>
          </a:xfrm>
        </p:grpSpPr>
        <p:grpSp>
          <p:nvGrpSpPr>
            <p:cNvPr id="706" name="Groupe 705"/>
            <p:cNvGrpSpPr/>
            <p:nvPr/>
          </p:nvGrpSpPr>
          <p:grpSpPr>
            <a:xfrm>
              <a:off x="20566524" y="14631338"/>
              <a:ext cx="3580297" cy="6020"/>
              <a:chOff x="18183254" y="20118745"/>
              <a:chExt cx="1393984" cy="6020"/>
            </a:xfrm>
          </p:grpSpPr>
          <p:cxnSp>
            <p:nvCxnSpPr>
              <p:cNvPr id="941" name="Connecteur droit 940"/>
              <p:cNvCxnSpPr/>
              <p:nvPr/>
            </p:nvCxnSpPr>
            <p:spPr>
              <a:xfrm flipV="1">
                <a:off x="18456578" y="20118745"/>
                <a:ext cx="8409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Connecteur droit 941"/>
              <p:cNvCxnSpPr/>
              <p:nvPr/>
            </p:nvCxnSpPr>
            <p:spPr>
              <a:xfrm flipV="1">
                <a:off x="19296907" y="20118834"/>
                <a:ext cx="28033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Connecteur droit 942"/>
              <p:cNvCxnSpPr/>
              <p:nvPr/>
            </p:nvCxnSpPr>
            <p:spPr>
              <a:xfrm flipV="1">
                <a:off x="18183254" y="20124765"/>
                <a:ext cx="28033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7" name="Groupe 706"/>
            <p:cNvGrpSpPr/>
            <p:nvPr/>
          </p:nvGrpSpPr>
          <p:grpSpPr>
            <a:xfrm>
              <a:off x="21240989" y="14184325"/>
              <a:ext cx="559154" cy="519913"/>
              <a:chOff x="22882233" y="13213832"/>
              <a:chExt cx="559154" cy="519913"/>
            </a:xfrm>
          </p:grpSpPr>
          <p:pic>
            <p:nvPicPr>
              <p:cNvPr id="924" name="Image 923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925" name="Groupe 924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926" name="Groupe 925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939" name="Ellipse 938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40" name="Ellipse 939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938" name="Triangle isocèle 937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08" name="Groupe 707"/>
            <p:cNvGrpSpPr/>
            <p:nvPr/>
          </p:nvGrpSpPr>
          <p:grpSpPr>
            <a:xfrm>
              <a:off x="21781102" y="14175206"/>
              <a:ext cx="559154" cy="519913"/>
              <a:chOff x="22882233" y="13213832"/>
              <a:chExt cx="559154" cy="519913"/>
            </a:xfrm>
          </p:grpSpPr>
          <p:pic>
            <p:nvPicPr>
              <p:cNvPr id="895" name="Image 894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896" name="Groupe 895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897" name="Groupe 896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903" name="Ellipse 902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08" name="Ellipse 907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98" name="Triangle isocèle 897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09" name="Groupe 708"/>
            <p:cNvGrpSpPr/>
            <p:nvPr/>
          </p:nvGrpSpPr>
          <p:grpSpPr>
            <a:xfrm>
              <a:off x="22274223" y="14175129"/>
              <a:ext cx="559154" cy="519913"/>
              <a:chOff x="22882233" y="13213832"/>
              <a:chExt cx="559154" cy="519913"/>
            </a:xfrm>
          </p:grpSpPr>
          <p:pic>
            <p:nvPicPr>
              <p:cNvPr id="808" name="Image 807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875" name="Groupe 874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876" name="Groupe 875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893" name="Ellipse 892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94" name="Ellipse 893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77" name="Triangle isocèle 876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10" name="Groupe 709"/>
            <p:cNvGrpSpPr/>
            <p:nvPr/>
          </p:nvGrpSpPr>
          <p:grpSpPr>
            <a:xfrm>
              <a:off x="22798920" y="14182886"/>
              <a:ext cx="559154" cy="519913"/>
              <a:chOff x="22882233" y="13213832"/>
              <a:chExt cx="559154" cy="519913"/>
            </a:xfrm>
          </p:grpSpPr>
          <p:pic>
            <p:nvPicPr>
              <p:cNvPr id="802" name="Image 801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803" name="Groupe 802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804" name="Groupe 803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806" name="Ellipse 805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07" name="Ellipse 806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05" name="Triangle isocèle 804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11" name="Groupe 710"/>
            <p:cNvGrpSpPr/>
            <p:nvPr/>
          </p:nvGrpSpPr>
          <p:grpSpPr>
            <a:xfrm>
              <a:off x="20128143" y="15277015"/>
              <a:ext cx="2880450" cy="18"/>
              <a:chOff x="18043039" y="20118745"/>
              <a:chExt cx="1401656" cy="18"/>
            </a:xfrm>
          </p:grpSpPr>
          <p:cxnSp>
            <p:nvCxnSpPr>
              <p:cNvPr id="790" name="Connecteur droit 789"/>
              <p:cNvCxnSpPr/>
              <p:nvPr/>
            </p:nvCxnSpPr>
            <p:spPr>
              <a:xfrm flipV="1">
                <a:off x="18603702" y="20118745"/>
                <a:ext cx="8409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Connecteur droit 790"/>
              <p:cNvCxnSpPr/>
              <p:nvPr/>
            </p:nvCxnSpPr>
            <p:spPr>
              <a:xfrm flipV="1">
                <a:off x="18043039" y="20118763"/>
                <a:ext cx="56066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2" name="Groupe 711"/>
            <p:cNvGrpSpPr/>
            <p:nvPr/>
          </p:nvGrpSpPr>
          <p:grpSpPr>
            <a:xfrm>
              <a:off x="21191241" y="14815884"/>
              <a:ext cx="559154" cy="519913"/>
              <a:chOff x="22882233" y="13213832"/>
              <a:chExt cx="559154" cy="519913"/>
            </a:xfrm>
          </p:grpSpPr>
          <p:pic>
            <p:nvPicPr>
              <p:cNvPr id="784" name="Image 783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785" name="Groupe 784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786" name="Groupe 785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788" name="Ellipse 787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89" name="Ellipse 788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87" name="Triangle isocèle 786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13" name="Groupe 712"/>
            <p:cNvGrpSpPr/>
            <p:nvPr/>
          </p:nvGrpSpPr>
          <p:grpSpPr>
            <a:xfrm>
              <a:off x="21704664" y="14814190"/>
              <a:ext cx="559154" cy="519913"/>
              <a:chOff x="22882233" y="13213832"/>
              <a:chExt cx="559154" cy="519913"/>
            </a:xfrm>
          </p:grpSpPr>
          <p:pic>
            <p:nvPicPr>
              <p:cNvPr id="731" name="Image 730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732" name="Groupe 731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733" name="Groupe 732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737" name="Ellipse 736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61" name="Ellipse 760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34" name="Triangle isocèle 733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14" name="Groupe 713"/>
            <p:cNvGrpSpPr/>
            <p:nvPr/>
          </p:nvGrpSpPr>
          <p:grpSpPr>
            <a:xfrm>
              <a:off x="22244306" y="14808476"/>
              <a:ext cx="559154" cy="519913"/>
              <a:chOff x="22882233" y="13213832"/>
              <a:chExt cx="559154" cy="519913"/>
            </a:xfrm>
          </p:grpSpPr>
          <p:pic>
            <p:nvPicPr>
              <p:cNvPr id="725" name="Image 724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726" name="Groupe 725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727" name="Groupe 726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729" name="Ellipse 728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0" name="Ellipse 729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28" name="Triangle isocèle 727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15" name="Groupe 714"/>
            <p:cNvGrpSpPr/>
            <p:nvPr/>
          </p:nvGrpSpPr>
          <p:grpSpPr>
            <a:xfrm rot="10800000">
              <a:off x="21942589" y="15702509"/>
              <a:ext cx="3118371" cy="18"/>
              <a:chOff x="17734436" y="20118745"/>
              <a:chExt cx="1517431" cy="18"/>
            </a:xfrm>
          </p:grpSpPr>
          <p:cxnSp>
            <p:nvCxnSpPr>
              <p:cNvPr id="723" name="Connecteur droit 722"/>
              <p:cNvCxnSpPr/>
              <p:nvPr/>
            </p:nvCxnSpPr>
            <p:spPr>
              <a:xfrm flipV="1">
                <a:off x="18603702" y="20118745"/>
                <a:ext cx="648165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Connecteur droit 723"/>
              <p:cNvCxnSpPr/>
              <p:nvPr/>
            </p:nvCxnSpPr>
            <p:spPr>
              <a:xfrm flipV="1">
                <a:off x="17734436" y="20118763"/>
                <a:ext cx="87589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" name="Groupe 715"/>
            <p:cNvGrpSpPr/>
            <p:nvPr/>
          </p:nvGrpSpPr>
          <p:grpSpPr>
            <a:xfrm>
              <a:off x="22179544" y="15261846"/>
              <a:ext cx="559154" cy="519913"/>
              <a:chOff x="22882233" y="13213832"/>
              <a:chExt cx="559154" cy="519913"/>
            </a:xfrm>
          </p:grpSpPr>
          <p:pic>
            <p:nvPicPr>
              <p:cNvPr id="717" name="Image 716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t="3970"/>
              <a:stretch/>
            </p:blipFill>
            <p:spPr>
              <a:xfrm>
                <a:off x="22882233" y="13441787"/>
                <a:ext cx="475227" cy="180000"/>
              </a:xfrm>
              <a:prstGeom prst="rect">
                <a:avLst/>
              </a:prstGeom>
            </p:spPr>
          </p:pic>
          <p:grpSp>
            <p:nvGrpSpPr>
              <p:cNvPr id="718" name="Groupe 717"/>
              <p:cNvGrpSpPr/>
              <p:nvPr/>
            </p:nvGrpSpPr>
            <p:grpSpPr>
              <a:xfrm>
                <a:off x="22925586" y="13213832"/>
                <a:ext cx="515801" cy="519913"/>
                <a:chOff x="19352820" y="19514856"/>
                <a:chExt cx="765133" cy="632745"/>
              </a:xfrm>
            </p:grpSpPr>
            <p:grpSp>
              <p:nvGrpSpPr>
                <p:cNvPr id="719" name="Groupe 718"/>
                <p:cNvGrpSpPr/>
                <p:nvPr/>
              </p:nvGrpSpPr>
              <p:grpSpPr>
                <a:xfrm>
                  <a:off x="19352820" y="19660059"/>
                  <a:ext cx="733798" cy="487542"/>
                  <a:chOff x="17881209" y="17994180"/>
                  <a:chExt cx="1389737" cy="804226"/>
                </a:xfrm>
                <a:solidFill>
                  <a:schemeClr val="bg2">
                    <a:lumMod val="90000"/>
                    <a:alpha val="45000"/>
                  </a:schemeClr>
                </a:solidFill>
              </p:grpSpPr>
              <p:sp>
                <p:nvSpPr>
                  <p:cNvPr id="721" name="Ellipse 720"/>
                  <p:cNvSpPr/>
                  <p:nvPr/>
                </p:nvSpPr>
                <p:spPr>
                  <a:xfrm>
                    <a:off x="17881209" y="18114163"/>
                    <a:ext cx="1213466" cy="68424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2" name="Ellipse 721"/>
                  <p:cNvSpPr/>
                  <p:nvPr/>
                </p:nvSpPr>
                <p:spPr>
                  <a:xfrm rot="1278108">
                    <a:off x="18808684" y="17994180"/>
                    <a:ext cx="462262" cy="60006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20" name="Triangle isocèle 719"/>
                <p:cNvSpPr/>
                <p:nvPr/>
              </p:nvSpPr>
              <p:spPr>
                <a:xfrm rot="1841535">
                  <a:off x="19927018" y="19514856"/>
                  <a:ext cx="190935" cy="1800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944" name="Groupe 943"/>
          <p:cNvGrpSpPr/>
          <p:nvPr/>
        </p:nvGrpSpPr>
        <p:grpSpPr>
          <a:xfrm>
            <a:off x="9138235" y="18522797"/>
            <a:ext cx="3118371" cy="18"/>
            <a:chOff x="17734436" y="20118745"/>
            <a:chExt cx="1517431" cy="18"/>
          </a:xfrm>
        </p:grpSpPr>
        <p:cxnSp>
          <p:nvCxnSpPr>
            <p:cNvPr id="945" name="Connecteur droit 944"/>
            <p:cNvCxnSpPr/>
            <p:nvPr/>
          </p:nvCxnSpPr>
          <p:spPr>
            <a:xfrm flipV="1">
              <a:off x="18603702" y="20118745"/>
              <a:ext cx="64816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Connecteur droit 945"/>
            <p:cNvCxnSpPr/>
            <p:nvPr/>
          </p:nvCxnSpPr>
          <p:spPr>
            <a:xfrm flipV="1">
              <a:off x="17734436" y="20118763"/>
              <a:ext cx="87589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7" name="Groupe 946"/>
          <p:cNvGrpSpPr/>
          <p:nvPr/>
        </p:nvGrpSpPr>
        <p:grpSpPr>
          <a:xfrm rot="10800000">
            <a:off x="10372966" y="18825742"/>
            <a:ext cx="3118371" cy="18"/>
            <a:chOff x="17734436" y="20118745"/>
            <a:chExt cx="1517431" cy="18"/>
          </a:xfrm>
        </p:grpSpPr>
        <p:cxnSp>
          <p:nvCxnSpPr>
            <p:cNvPr id="948" name="Connecteur droit 947"/>
            <p:cNvCxnSpPr/>
            <p:nvPr/>
          </p:nvCxnSpPr>
          <p:spPr>
            <a:xfrm flipV="1">
              <a:off x="18603702" y="20118745"/>
              <a:ext cx="64816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Connecteur droit 948"/>
            <p:cNvCxnSpPr/>
            <p:nvPr/>
          </p:nvCxnSpPr>
          <p:spPr>
            <a:xfrm flipV="1">
              <a:off x="17734436" y="20118763"/>
              <a:ext cx="87589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0" name="Groupe 949"/>
          <p:cNvGrpSpPr/>
          <p:nvPr/>
        </p:nvGrpSpPr>
        <p:grpSpPr>
          <a:xfrm>
            <a:off x="9214311" y="18046196"/>
            <a:ext cx="3580297" cy="1624"/>
            <a:chOff x="18183254" y="20118745"/>
            <a:chExt cx="1393984" cy="1624"/>
          </a:xfrm>
        </p:grpSpPr>
        <p:cxnSp>
          <p:nvCxnSpPr>
            <p:cNvPr id="951" name="Connecteur droit 950"/>
            <p:cNvCxnSpPr/>
            <p:nvPr/>
          </p:nvCxnSpPr>
          <p:spPr>
            <a:xfrm flipV="1">
              <a:off x="18456578" y="20118745"/>
              <a:ext cx="8409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Connecteur droit 951"/>
            <p:cNvCxnSpPr/>
            <p:nvPr/>
          </p:nvCxnSpPr>
          <p:spPr>
            <a:xfrm flipV="1">
              <a:off x="19296907" y="20118834"/>
              <a:ext cx="28033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Connecteur droit 952"/>
            <p:cNvCxnSpPr/>
            <p:nvPr/>
          </p:nvCxnSpPr>
          <p:spPr>
            <a:xfrm flipV="1">
              <a:off x="18183254" y="20120369"/>
              <a:ext cx="28033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4" name="Groupe 953"/>
          <p:cNvGrpSpPr/>
          <p:nvPr/>
        </p:nvGrpSpPr>
        <p:grpSpPr>
          <a:xfrm>
            <a:off x="519574" y="14698184"/>
            <a:ext cx="14150676" cy="6950801"/>
            <a:chOff x="14764071" y="20199230"/>
            <a:chExt cx="14150676" cy="6950801"/>
          </a:xfrm>
          <a:gradFill flip="none" rotWithShape="1">
            <a:gsLst>
              <a:gs pos="42000">
                <a:srgbClr val="DFFBF9"/>
              </a:gs>
              <a:gs pos="78000">
                <a:srgbClr val="9CE3C5"/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955" name="Rectangle 954"/>
            <p:cNvSpPr/>
            <p:nvPr/>
          </p:nvSpPr>
          <p:spPr>
            <a:xfrm>
              <a:off x="16466647" y="25722245"/>
              <a:ext cx="11114881" cy="943192"/>
            </a:xfrm>
            <a:prstGeom prst="rect">
              <a:avLst/>
            </a:prstGeom>
            <a:gradFill>
              <a:gsLst>
                <a:gs pos="42000">
                  <a:srgbClr val="DFFBF9"/>
                </a:gs>
                <a:gs pos="78000">
                  <a:srgbClr val="9CE3C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14764071" y="20413225"/>
              <a:ext cx="12979927" cy="10631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7" name="Arc plein 956"/>
            <p:cNvSpPr/>
            <p:nvPr/>
          </p:nvSpPr>
          <p:spPr>
            <a:xfrm rot="5400000">
              <a:off x="23768123" y="21652210"/>
              <a:ext cx="6599603" cy="3693644"/>
            </a:xfrm>
            <a:prstGeom prst="blockArc">
              <a:avLst>
                <a:gd name="adj1" fmla="val 11469870"/>
                <a:gd name="adj2" fmla="val 21079735"/>
                <a:gd name="adj3" fmla="val 2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58" name="Flèche vers le bas 957"/>
            <p:cNvSpPr/>
            <p:nvPr/>
          </p:nvSpPr>
          <p:spPr>
            <a:xfrm rot="5400000">
              <a:off x="14733227" y="25363764"/>
              <a:ext cx="1958655" cy="1613880"/>
            </a:xfrm>
            <a:prstGeom prst="downArrow">
              <a:avLst>
                <a:gd name="adj1" fmla="val 50000"/>
                <a:gd name="adj2" fmla="val 49221"/>
              </a:avLst>
            </a:prstGeom>
            <a:gradFill>
              <a:gsLst>
                <a:gs pos="0">
                  <a:srgbClr val="DFFBF9"/>
                </a:gs>
                <a:gs pos="74000">
                  <a:srgbClr val="C7F3E2"/>
                </a:gs>
                <a:gs pos="83000">
                  <a:srgbClr val="C7F3E2"/>
                </a:gs>
                <a:gs pos="100000">
                  <a:srgbClr val="DFFBF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59" name="ZoneTexte 6"/>
          <p:cNvSpPr txBox="1">
            <a:spLocks noChangeArrowheads="1"/>
          </p:cNvSpPr>
          <p:nvPr/>
        </p:nvSpPr>
        <p:spPr bwMode="auto">
          <a:xfrm>
            <a:off x="446326" y="21727173"/>
            <a:ext cx="14151075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n-US" altLang="fr-FR" sz="2400" b="1" dirty="0" smtClean="0">
                <a:latin typeface="Calibri" panose="020F0502020204030204" pitchFamily="34" charset="0"/>
              </a:rPr>
              <a:t>Figure </a:t>
            </a:r>
            <a:r>
              <a:rPr lang="en-US" altLang="fr-FR" sz="2400" b="1" dirty="0">
                <a:latin typeface="Calibri" panose="020F0502020204030204" pitchFamily="34" charset="0"/>
              </a:rPr>
              <a:t>1</a:t>
            </a:r>
            <a:r>
              <a:rPr lang="en-US" altLang="fr-FR" sz="2400" b="1" dirty="0" smtClean="0">
                <a:latin typeface="Calibri" panose="020F0502020204030204" pitchFamily="34" charset="0"/>
              </a:rPr>
              <a:t>. The Captured Method Workflow. </a:t>
            </a:r>
            <a:r>
              <a:rPr lang="en-US" altLang="fr-FR" sz="2400" dirty="0" smtClean="0">
                <a:latin typeface="Calibri" panose="020F0502020204030204" pitchFamily="34" charset="0"/>
              </a:rPr>
              <a:t>HMW-DNA is extracted from frozen leaves. A pool of </a:t>
            </a:r>
            <a:r>
              <a:rPr lang="en-US" altLang="fr-FR" sz="2400" dirty="0" err="1" smtClean="0">
                <a:latin typeface="Calibri" panose="020F0502020204030204" pitchFamily="34" charset="0"/>
              </a:rPr>
              <a:t>sgRNA</a:t>
            </a:r>
            <a:r>
              <a:rPr lang="en-US" altLang="fr-FR" sz="2400" dirty="0" smtClean="0">
                <a:latin typeface="Calibri" panose="020F0502020204030204" pitchFamily="34" charset="0"/>
              </a:rPr>
              <a:t> is prepared and incubated with biotinylated dCas9. CRISPR complexes bind to the target region. CRISPR/DNA complexes are captured with magnetic streptavidin beads and target DNA is released from the complexes. A library is performed from 100 ng to 250 ng of captured DNA and sample is sequenced on </a:t>
            </a:r>
            <a:r>
              <a:rPr lang="en-US" altLang="fr-FR" sz="2400" dirty="0" err="1" smtClean="0">
                <a:latin typeface="Calibri" panose="020F0502020204030204" pitchFamily="34" charset="0"/>
              </a:rPr>
              <a:t>PacBio</a:t>
            </a:r>
            <a:r>
              <a:rPr lang="en-US" altLang="fr-FR" sz="2400" dirty="0" smtClean="0">
                <a:latin typeface="Calibri" panose="020F0502020204030204" pitchFamily="34" charset="0"/>
              </a:rPr>
              <a:t> Sequel II system.</a:t>
            </a:r>
          </a:p>
          <a:p>
            <a:pPr algn="just"/>
            <a:r>
              <a:rPr lang="en-US" altLang="fr-FR" sz="2400" dirty="0">
                <a:latin typeface="Calibri" panose="020F0502020204030204" pitchFamily="34" charset="0"/>
              </a:rPr>
              <a:t>Depending on genome size and region size, </a:t>
            </a:r>
            <a:r>
              <a:rPr lang="en-US" altLang="fr-FR" sz="2400" b="1" dirty="0">
                <a:solidFill>
                  <a:srgbClr val="7FD4AF"/>
                </a:solidFill>
                <a:latin typeface="Calibri" panose="020F0502020204030204" pitchFamily="34" charset="0"/>
              </a:rPr>
              <a:t>up to </a:t>
            </a:r>
            <a:r>
              <a:rPr lang="en-US" altLang="fr-FR" sz="2400" b="1" dirty="0" smtClean="0">
                <a:solidFill>
                  <a:srgbClr val="7FD4AF"/>
                </a:solidFill>
                <a:latin typeface="Calibri" panose="020F0502020204030204" pitchFamily="34" charset="0"/>
              </a:rPr>
              <a:t>12 </a:t>
            </a:r>
            <a:r>
              <a:rPr lang="en-US" altLang="fr-FR" sz="2400" b="1" dirty="0">
                <a:solidFill>
                  <a:srgbClr val="7FD4AF"/>
                </a:solidFill>
                <a:latin typeface="Calibri" panose="020F0502020204030204" pitchFamily="34" charset="0"/>
              </a:rPr>
              <a:t>target regions can be multiplexed  </a:t>
            </a:r>
            <a:r>
              <a:rPr lang="en-US" altLang="fr-FR" sz="2400" dirty="0">
                <a:latin typeface="Calibri" panose="020F0502020204030204" pitchFamily="34" charset="0"/>
              </a:rPr>
              <a:t>per SMRT Cell.</a:t>
            </a:r>
          </a:p>
        </p:txBody>
      </p:sp>
      <p:sp>
        <p:nvSpPr>
          <p:cNvPr id="960" name="Flèche droite 959"/>
          <p:cNvSpPr/>
          <p:nvPr/>
        </p:nvSpPr>
        <p:spPr>
          <a:xfrm rot="20043727">
            <a:off x="3032833" y="13189325"/>
            <a:ext cx="398463" cy="4111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1" b="1">
              <a:latin typeface="Calibri" panose="020F0502020204030204" pitchFamily="34" charset="0"/>
            </a:endParaRPr>
          </a:p>
        </p:txBody>
      </p:sp>
      <p:sp>
        <p:nvSpPr>
          <p:cNvPr id="961" name="Flèche droite 960"/>
          <p:cNvSpPr/>
          <p:nvPr/>
        </p:nvSpPr>
        <p:spPr>
          <a:xfrm rot="1636604">
            <a:off x="3006290" y="11730109"/>
            <a:ext cx="398463" cy="4111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1" b="1" dirty="0">
              <a:latin typeface="Calibri" panose="020F0502020204030204" pitchFamily="34" charset="0"/>
            </a:endParaRPr>
          </a:p>
        </p:txBody>
      </p:sp>
      <p:sp>
        <p:nvSpPr>
          <p:cNvPr id="962" name="Flèche droite 961"/>
          <p:cNvSpPr/>
          <p:nvPr/>
        </p:nvSpPr>
        <p:spPr>
          <a:xfrm>
            <a:off x="8882801" y="12379323"/>
            <a:ext cx="398463" cy="4111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1" b="1">
              <a:latin typeface="Calibri" panose="020F0502020204030204" pitchFamily="34" charset="0"/>
            </a:endParaRPr>
          </a:p>
        </p:txBody>
      </p:sp>
      <p:sp>
        <p:nvSpPr>
          <p:cNvPr id="963" name="Flèche droite 962"/>
          <p:cNvSpPr/>
          <p:nvPr/>
        </p:nvSpPr>
        <p:spPr>
          <a:xfrm rot="10800000">
            <a:off x="8368645" y="18093271"/>
            <a:ext cx="401638" cy="4111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1" b="1" dirty="0">
              <a:latin typeface="Calibri" panose="020F0502020204030204" pitchFamily="34" charset="0"/>
            </a:endParaRPr>
          </a:p>
        </p:txBody>
      </p:sp>
      <p:sp>
        <p:nvSpPr>
          <p:cNvPr id="964" name="Flèche droite 963"/>
          <p:cNvSpPr/>
          <p:nvPr/>
        </p:nvSpPr>
        <p:spPr>
          <a:xfrm rot="10800000">
            <a:off x="3478968" y="18095696"/>
            <a:ext cx="401638" cy="4111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1" b="1" dirty="0">
              <a:latin typeface="Calibri" panose="020F0502020204030204" pitchFamily="34" charset="0"/>
            </a:endParaRPr>
          </a:p>
        </p:txBody>
      </p:sp>
      <p:pic>
        <p:nvPicPr>
          <p:cNvPr id="965" name="Image 9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5" y="18895495"/>
            <a:ext cx="2654162" cy="1037335"/>
          </a:xfrm>
          <a:prstGeom prst="rect">
            <a:avLst/>
          </a:prstGeom>
        </p:spPr>
      </p:pic>
      <p:sp>
        <p:nvSpPr>
          <p:cNvPr id="966" name="ZoneTexte 36"/>
          <p:cNvSpPr txBox="1">
            <a:spLocks noChangeArrowheads="1"/>
          </p:cNvSpPr>
          <p:nvPr/>
        </p:nvSpPr>
        <p:spPr bwMode="auto">
          <a:xfrm>
            <a:off x="519574" y="14960628"/>
            <a:ext cx="40872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err="1" smtClean="0">
                <a:latin typeface="Calibri" panose="020F0502020204030204" pitchFamily="34" charset="0"/>
              </a:rPr>
              <a:t>sgRNA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2800" b="1" dirty="0" err="1" smtClean="0">
                <a:latin typeface="Calibri" panose="020F0502020204030204" pitchFamily="34" charset="0"/>
              </a:rPr>
              <a:t>library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2800" b="1" dirty="0" err="1" smtClean="0">
                <a:latin typeface="Calibri" panose="020F0502020204030204" pitchFamily="34" charset="0"/>
              </a:rPr>
              <a:t>preparation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latin typeface="Calibri" panose="020F0502020204030204" pitchFamily="34" charset="0"/>
              </a:rPr>
              <a:t>&amp; DNA extraction</a:t>
            </a:r>
            <a:endParaRPr lang="fr-FR" altLang="fr-FR" sz="2800" b="1" dirty="0">
              <a:latin typeface="Calibri" panose="020F0502020204030204" pitchFamily="34" charset="0"/>
            </a:endParaRPr>
          </a:p>
        </p:txBody>
      </p:sp>
      <p:sp>
        <p:nvSpPr>
          <p:cNvPr id="967" name="ZoneTexte 36"/>
          <p:cNvSpPr txBox="1">
            <a:spLocks noChangeArrowheads="1"/>
          </p:cNvSpPr>
          <p:nvPr/>
        </p:nvSpPr>
        <p:spPr bwMode="auto">
          <a:xfrm>
            <a:off x="4696638" y="14952334"/>
            <a:ext cx="4872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err="1" smtClean="0">
                <a:latin typeface="Calibri" panose="020F0502020204030204" pitchFamily="34" charset="0"/>
              </a:rPr>
              <a:t>Biotinylated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dCas9/</a:t>
            </a:r>
            <a:r>
              <a:rPr lang="fr-FR" altLang="fr-FR" sz="2800" b="1" dirty="0" err="1" smtClean="0">
                <a:latin typeface="Calibri" panose="020F0502020204030204" pitchFamily="34" charset="0"/>
              </a:rPr>
              <a:t>gRNA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complexes binding to DNA</a:t>
            </a:r>
            <a:endParaRPr lang="fr-FR" altLang="fr-FR" sz="2800" b="1" dirty="0">
              <a:latin typeface="Calibri" panose="020F0502020204030204" pitchFamily="34" charset="0"/>
            </a:endParaRPr>
          </a:p>
        </p:txBody>
      </p:sp>
      <p:sp>
        <p:nvSpPr>
          <p:cNvPr id="968" name="ZoneTexte 36"/>
          <p:cNvSpPr txBox="1">
            <a:spLocks noChangeArrowheads="1"/>
          </p:cNvSpPr>
          <p:nvPr/>
        </p:nvSpPr>
        <p:spPr bwMode="auto">
          <a:xfrm>
            <a:off x="9546071" y="14941309"/>
            <a:ext cx="44938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latin typeface="Calibri" panose="020F0502020204030204" pitchFamily="34" charset="0"/>
              </a:rPr>
              <a:t>CRISPR/DNA complexes binding to </a:t>
            </a:r>
            <a:r>
              <a:rPr lang="fr-FR" altLang="fr-FR" sz="2800" b="1" dirty="0" err="1" smtClean="0">
                <a:latin typeface="Calibri" panose="020F0502020204030204" pitchFamily="34" charset="0"/>
              </a:rPr>
              <a:t>streptavidin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2800" b="1" dirty="0" err="1" smtClean="0">
                <a:latin typeface="Calibri" panose="020F0502020204030204" pitchFamily="34" charset="0"/>
              </a:rPr>
              <a:t>beads</a:t>
            </a:r>
            <a:endParaRPr lang="fr-FR" altLang="fr-FR" sz="2800" b="1" dirty="0">
              <a:latin typeface="Calibri" panose="020F0502020204030204" pitchFamily="34" charset="0"/>
            </a:endParaRPr>
          </a:p>
        </p:txBody>
      </p:sp>
      <p:grpSp>
        <p:nvGrpSpPr>
          <p:cNvPr id="969" name="Groupe 968"/>
          <p:cNvGrpSpPr/>
          <p:nvPr/>
        </p:nvGrpSpPr>
        <p:grpSpPr>
          <a:xfrm>
            <a:off x="9643479" y="11739374"/>
            <a:ext cx="3924455" cy="1735744"/>
            <a:chOff x="25296178" y="13788426"/>
            <a:chExt cx="4620898" cy="2112877"/>
          </a:xfrm>
        </p:grpSpPr>
        <p:pic>
          <p:nvPicPr>
            <p:cNvPr id="970" name="Image 96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6" t="40172" r="35460" b="51201"/>
            <a:stretch/>
          </p:blipFill>
          <p:spPr>
            <a:xfrm rot="21365026">
              <a:off x="28868208" y="14350062"/>
              <a:ext cx="1048868" cy="1134844"/>
            </a:xfrm>
            <a:prstGeom prst="rect">
              <a:avLst/>
            </a:prstGeom>
          </p:spPr>
        </p:pic>
        <p:grpSp>
          <p:nvGrpSpPr>
            <p:cNvPr id="971" name="Groupe 970"/>
            <p:cNvGrpSpPr/>
            <p:nvPr/>
          </p:nvGrpSpPr>
          <p:grpSpPr>
            <a:xfrm>
              <a:off x="25296178" y="14632161"/>
              <a:ext cx="3580297" cy="529109"/>
              <a:chOff x="25341862" y="12818414"/>
              <a:chExt cx="3580297" cy="529109"/>
            </a:xfrm>
          </p:grpSpPr>
          <p:grpSp>
            <p:nvGrpSpPr>
              <p:cNvPr id="1016" name="Groupe 1015"/>
              <p:cNvGrpSpPr/>
              <p:nvPr/>
            </p:nvGrpSpPr>
            <p:grpSpPr>
              <a:xfrm>
                <a:off x="25341862" y="13274623"/>
                <a:ext cx="3580297" cy="6020"/>
                <a:chOff x="18183254" y="20118745"/>
                <a:chExt cx="1393984" cy="6020"/>
              </a:xfrm>
            </p:grpSpPr>
            <p:cxnSp>
              <p:nvCxnSpPr>
                <p:cNvPr id="1045" name="Connecteur droit 1044"/>
                <p:cNvCxnSpPr/>
                <p:nvPr/>
              </p:nvCxnSpPr>
              <p:spPr>
                <a:xfrm flipV="1">
                  <a:off x="18456578" y="20118745"/>
                  <a:ext cx="840993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Connecteur droit 1045"/>
                <p:cNvCxnSpPr/>
                <p:nvPr/>
              </p:nvCxnSpPr>
              <p:spPr>
                <a:xfrm flipV="1">
                  <a:off x="19296907" y="20118834"/>
                  <a:ext cx="280331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Connecteur droit 1046"/>
                <p:cNvCxnSpPr/>
                <p:nvPr/>
              </p:nvCxnSpPr>
              <p:spPr>
                <a:xfrm flipV="1">
                  <a:off x="18183254" y="20124765"/>
                  <a:ext cx="280331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7" name="Groupe 1016"/>
              <p:cNvGrpSpPr/>
              <p:nvPr/>
            </p:nvGrpSpPr>
            <p:grpSpPr>
              <a:xfrm>
                <a:off x="26016327" y="12827610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1039" name="Image 1038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1040" name="Groupe 1039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1041" name="Groupe 1040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1043" name="Ellipse 1042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44" name="Ellipse 1043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042" name="Triangle isocèle 1041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018" name="Groupe 1017"/>
              <p:cNvGrpSpPr/>
              <p:nvPr/>
            </p:nvGrpSpPr>
            <p:grpSpPr>
              <a:xfrm>
                <a:off x="26556440" y="12818491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1033" name="Image 1032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1034" name="Groupe 1033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1035" name="Groupe 1034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1037" name="Ellipse 1036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38" name="Ellipse 1037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036" name="Triangle isocèle 1035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019" name="Groupe 1018"/>
              <p:cNvGrpSpPr/>
              <p:nvPr/>
            </p:nvGrpSpPr>
            <p:grpSpPr>
              <a:xfrm>
                <a:off x="27049561" y="12818414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1027" name="Image 1026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1028" name="Groupe 1027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1029" name="Groupe 1028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1031" name="Ellipse 1030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32" name="Ellipse 1031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030" name="Triangle isocèle 1029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020" name="Groupe 1019"/>
              <p:cNvGrpSpPr/>
              <p:nvPr/>
            </p:nvGrpSpPr>
            <p:grpSpPr>
              <a:xfrm>
                <a:off x="27574258" y="12826171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1021" name="Image 1020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1022" name="Groupe 1021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1023" name="Groupe 1022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1025" name="Ellipse 1024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26" name="Ellipse 1025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024" name="Triangle isocèle 1023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972" name="Groupe 971"/>
            <p:cNvGrpSpPr/>
            <p:nvPr/>
          </p:nvGrpSpPr>
          <p:grpSpPr>
            <a:xfrm rot="611751">
              <a:off x="25746376" y="13910422"/>
              <a:ext cx="2880450" cy="527321"/>
              <a:chOff x="24903481" y="13451761"/>
              <a:chExt cx="2880450" cy="527321"/>
            </a:xfrm>
          </p:grpSpPr>
          <p:grpSp>
            <p:nvGrpSpPr>
              <p:cNvPr id="992" name="Groupe 991"/>
              <p:cNvGrpSpPr/>
              <p:nvPr/>
            </p:nvGrpSpPr>
            <p:grpSpPr>
              <a:xfrm>
                <a:off x="24903481" y="13920300"/>
                <a:ext cx="2880450" cy="18"/>
                <a:chOff x="18043039" y="20118745"/>
                <a:chExt cx="1401656" cy="18"/>
              </a:xfrm>
            </p:grpSpPr>
            <p:cxnSp>
              <p:nvCxnSpPr>
                <p:cNvPr id="1014" name="Connecteur droit 1013"/>
                <p:cNvCxnSpPr/>
                <p:nvPr/>
              </p:nvCxnSpPr>
              <p:spPr>
                <a:xfrm flipV="1">
                  <a:off x="18603702" y="20118745"/>
                  <a:ext cx="840993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5" name="Connecteur droit 1014"/>
                <p:cNvCxnSpPr/>
                <p:nvPr/>
              </p:nvCxnSpPr>
              <p:spPr>
                <a:xfrm flipV="1">
                  <a:off x="18043039" y="20118763"/>
                  <a:ext cx="560663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3" name="Groupe 992"/>
              <p:cNvGrpSpPr/>
              <p:nvPr/>
            </p:nvGrpSpPr>
            <p:grpSpPr>
              <a:xfrm>
                <a:off x="25966579" y="13459169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1008" name="Image 1007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1009" name="Groupe 1008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1010" name="Groupe 1009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1012" name="Ellipse 1011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13" name="Ellipse 1012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011" name="Triangle isocèle 1010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994" name="Groupe 993"/>
              <p:cNvGrpSpPr/>
              <p:nvPr/>
            </p:nvGrpSpPr>
            <p:grpSpPr>
              <a:xfrm>
                <a:off x="26480002" y="13457475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1002" name="Image 1001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1003" name="Groupe 1002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1004" name="Groupe 1003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1006" name="Ellipse 1005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07" name="Ellipse 1006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005" name="Triangle isocèle 1004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995" name="Groupe 994"/>
              <p:cNvGrpSpPr/>
              <p:nvPr/>
            </p:nvGrpSpPr>
            <p:grpSpPr>
              <a:xfrm>
                <a:off x="27019644" y="13451761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996" name="Image 995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997" name="Groupe 996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998" name="Groupe 997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1000" name="Ellipse 999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01" name="Ellipse 1000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999" name="Triangle isocèle 998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973" name="Groupe 972"/>
            <p:cNvGrpSpPr/>
            <p:nvPr/>
          </p:nvGrpSpPr>
          <p:grpSpPr>
            <a:xfrm rot="21029564" flipH="1">
              <a:off x="25662602" y="15381390"/>
              <a:ext cx="3118371" cy="519913"/>
              <a:chOff x="26717927" y="13905131"/>
              <a:chExt cx="3118371" cy="519913"/>
            </a:xfrm>
          </p:grpSpPr>
          <p:grpSp>
            <p:nvGrpSpPr>
              <p:cNvPr id="982" name="Groupe 981"/>
              <p:cNvGrpSpPr/>
              <p:nvPr/>
            </p:nvGrpSpPr>
            <p:grpSpPr>
              <a:xfrm rot="10800000">
                <a:off x="26717927" y="14345794"/>
                <a:ext cx="3118371" cy="18"/>
                <a:chOff x="17734436" y="20118745"/>
                <a:chExt cx="1517431" cy="18"/>
              </a:xfrm>
            </p:grpSpPr>
            <p:cxnSp>
              <p:nvCxnSpPr>
                <p:cNvPr id="990" name="Connecteur droit 989"/>
                <p:cNvCxnSpPr/>
                <p:nvPr/>
              </p:nvCxnSpPr>
              <p:spPr>
                <a:xfrm flipV="1">
                  <a:off x="18603702" y="20118745"/>
                  <a:ext cx="648165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Connecteur droit 990"/>
                <p:cNvCxnSpPr/>
                <p:nvPr/>
              </p:nvCxnSpPr>
              <p:spPr>
                <a:xfrm flipV="1">
                  <a:off x="17734436" y="20118763"/>
                  <a:ext cx="875898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3" name="Groupe 982"/>
              <p:cNvGrpSpPr/>
              <p:nvPr/>
            </p:nvGrpSpPr>
            <p:grpSpPr>
              <a:xfrm>
                <a:off x="26954882" y="13905131"/>
                <a:ext cx="559154" cy="519913"/>
                <a:chOff x="22882233" y="13213832"/>
                <a:chExt cx="559154" cy="519913"/>
              </a:xfrm>
            </p:grpSpPr>
            <p:pic>
              <p:nvPicPr>
                <p:cNvPr id="984" name="Image 983"/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t="3970"/>
                <a:stretch/>
              </p:blipFill>
              <p:spPr>
                <a:xfrm>
                  <a:off x="22882233" y="13441787"/>
                  <a:ext cx="475227" cy="180000"/>
                </a:xfrm>
                <a:prstGeom prst="rect">
                  <a:avLst/>
                </a:prstGeom>
              </p:spPr>
            </p:pic>
            <p:grpSp>
              <p:nvGrpSpPr>
                <p:cNvPr id="985" name="Groupe 984"/>
                <p:cNvGrpSpPr/>
                <p:nvPr/>
              </p:nvGrpSpPr>
              <p:grpSpPr>
                <a:xfrm>
                  <a:off x="22925586" y="13213832"/>
                  <a:ext cx="515801" cy="519913"/>
                  <a:chOff x="19352820" y="19514856"/>
                  <a:chExt cx="765133" cy="632745"/>
                </a:xfrm>
              </p:grpSpPr>
              <p:grpSp>
                <p:nvGrpSpPr>
                  <p:cNvPr id="986" name="Groupe 985"/>
                  <p:cNvGrpSpPr/>
                  <p:nvPr/>
                </p:nvGrpSpPr>
                <p:grpSpPr>
                  <a:xfrm>
                    <a:off x="19352820" y="19660059"/>
                    <a:ext cx="733798" cy="487542"/>
                    <a:chOff x="17881209" y="17994180"/>
                    <a:chExt cx="1389737" cy="804226"/>
                  </a:xfrm>
                  <a:solidFill>
                    <a:schemeClr val="bg2">
                      <a:lumMod val="90000"/>
                      <a:alpha val="45000"/>
                    </a:schemeClr>
                  </a:solidFill>
                </p:grpSpPr>
                <p:sp>
                  <p:nvSpPr>
                    <p:cNvPr id="988" name="Ellipse 987"/>
                    <p:cNvSpPr/>
                    <p:nvPr/>
                  </p:nvSpPr>
                  <p:spPr>
                    <a:xfrm>
                      <a:off x="17881209" y="18114163"/>
                      <a:ext cx="1213466" cy="684243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89" name="Ellipse 988"/>
                    <p:cNvSpPr/>
                    <p:nvPr/>
                  </p:nvSpPr>
                  <p:spPr>
                    <a:xfrm rot="1278108">
                      <a:off x="18808684" y="17994180"/>
                      <a:ext cx="462262" cy="60006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987" name="Triangle isocèle 986"/>
                  <p:cNvSpPr/>
                  <p:nvPr/>
                </p:nvSpPr>
                <p:spPr>
                  <a:xfrm rot="1841535">
                    <a:off x="19927018" y="19514856"/>
                    <a:ext cx="190935" cy="180000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sp>
          <p:nvSpPr>
            <p:cNvPr id="974" name="Ellipse 973"/>
            <p:cNvSpPr/>
            <p:nvPr/>
          </p:nvSpPr>
          <p:spPr>
            <a:xfrm>
              <a:off x="27317490" y="13788426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5" name="Ellipse 974"/>
            <p:cNvSpPr/>
            <p:nvPr/>
          </p:nvSpPr>
          <p:spPr>
            <a:xfrm>
              <a:off x="27894215" y="13884755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76" name="Ellipse 975"/>
            <p:cNvSpPr/>
            <p:nvPr/>
          </p:nvSpPr>
          <p:spPr>
            <a:xfrm>
              <a:off x="28399830" y="1396801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7" name="Ellipse 976"/>
            <p:cNvSpPr/>
            <p:nvPr/>
          </p:nvSpPr>
          <p:spPr>
            <a:xfrm>
              <a:off x="26442000" y="14499852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8" name="Ellipse 977"/>
            <p:cNvSpPr/>
            <p:nvPr/>
          </p:nvSpPr>
          <p:spPr>
            <a:xfrm>
              <a:off x="26961441" y="14512428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9" name="Ellipse 978"/>
            <p:cNvSpPr/>
            <p:nvPr/>
          </p:nvSpPr>
          <p:spPr>
            <a:xfrm>
              <a:off x="27521933" y="14522937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0" name="Ellipse 979"/>
            <p:cNvSpPr/>
            <p:nvPr/>
          </p:nvSpPr>
          <p:spPr>
            <a:xfrm>
              <a:off x="28040451" y="14589963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81" name="Ellipse 980"/>
            <p:cNvSpPr/>
            <p:nvPr/>
          </p:nvSpPr>
          <p:spPr>
            <a:xfrm>
              <a:off x="27813374" y="15168139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48" name="ZoneTexte 36"/>
          <p:cNvSpPr txBox="1">
            <a:spLocks noChangeArrowheads="1"/>
          </p:cNvSpPr>
          <p:nvPr/>
        </p:nvSpPr>
        <p:spPr bwMode="auto">
          <a:xfrm>
            <a:off x="9416074" y="20210458"/>
            <a:ext cx="35113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err="1" smtClean="0">
                <a:latin typeface="Calibri" panose="020F0502020204030204" pitchFamily="34" charset="0"/>
              </a:rPr>
              <a:t>Targeted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DNA fragments release</a:t>
            </a:r>
            <a:endParaRPr lang="fr-FR" altLang="fr-FR" sz="2800" b="1" dirty="0">
              <a:latin typeface="Calibri" panose="020F0502020204030204" pitchFamily="34" charset="0"/>
            </a:endParaRPr>
          </a:p>
        </p:txBody>
      </p:sp>
      <p:sp>
        <p:nvSpPr>
          <p:cNvPr id="1049" name="ZoneTexte 36"/>
          <p:cNvSpPr txBox="1">
            <a:spLocks noChangeArrowheads="1"/>
          </p:cNvSpPr>
          <p:nvPr/>
        </p:nvSpPr>
        <p:spPr bwMode="auto">
          <a:xfrm>
            <a:off x="3763781" y="20193657"/>
            <a:ext cx="47635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fr-FR" sz="2800" b="1" dirty="0" err="1">
                <a:latin typeface="+mn-lt"/>
              </a:rPr>
              <a:t>HiFi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Multiplexed</a:t>
            </a:r>
            <a:r>
              <a:rPr lang="fr-FR" sz="2800" b="1" dirty="0" smtClean="0">
                <a:latin typeface="+mn-lt"/>
              </a:rPr>
              <a:t> Library </a:t>
            </a:r>
            <a:r>
              <a:rPr lang="fr-FR" sz="2800" b="1" dirty="0" err="1" smtClean="0">
                <a:latin typeface="+mn-lt"/>
              </a:rPr>
              <a:t>preparation</a:t>
            </a:r>
            <a:r>
              <a:rPr lang="fr-FR" sz="2800" b="1" dirty="0" smtClean="0">
                <a:latin typeface="+mn-lt"/>
              </a:rPr>
              <a:t> (10-15Kb)</a:t>
            </a:r>
            <a:endParaRPr lang="fr-FR" sz="2800" b="1" dirty="0">
              <a:latin typeface="+mn-lt"/>
            </a:endParaRPr>
          </a:p>
        </p:txBody>
      </p:sp>
      <p:sp>
        <p:nvSpPr>
          <p:cNvPr id="1050" name="ZoneTexte 36"/>
          <p:cNvSpPr txBox="1">
            <a:spLocks noChangeArrowheads="1"/>
          </p:cNvSpPr>
          <p:nvPr/>
        </p:nvSpPr>
        <p:spPr bwMode="auto">
          <a:xfrm>
            <a:off x="633904" y="20209930"/>
            <a:ext cx="35113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err="1" smtClean="0">
                <a:latin typeface="Calibri" panose="020F0502020204030204" pitchFamily="34" charset="0"/>
              </a:rPr>
              <a:t>Sequel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I / </a:t>
            </a:r>
            <a:r>
              <a:rPr lang="fr-FR" altLang="fr-FR" sz="2800" b="1" dirty="0" err="1" smtClean="0">
                <a:latin typeface="Calibri" panose="020F0502020204030204" pitchFamily="34" charset="0"/>
              </a:rPr>
              <a:t>Sequel</a:t>
            </a:r>
            <a:r>
              <a:rPr lang="fr-FR" altLang="fr-FR" sz="2800" b="1" dirty="0" smtClean="0">
                <a:latin typeface="Calibri" panose="020F0502020204030204" pitchFamily="34" charset="0"/>
              </a:rPr>
              <a:t> II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latin typeface="Calibri" panose="020F0502020204030204" pitchFamily="34" charset="0"/>
              </a:rPr>
              <a:t>system</a:t>
            </a:r>
            <a:endParaRPr lang="fr-FR" altLang="fr-FR" sz="2800" b="1" dirty="0">
              <a:latin typeface="Calibri" panose="020F0502020204030204" pitchFamily="34" charset="0"/>
            </a:endParaRPr>
          </a:p>
        </p:txBody>
      </p:sp>
      <p:grpSp>
        <p:nvGrpSpPr>
          <p:cNvPr id="1051" name="Groupe 1050"/>
          <p:cNvGrpSpPr/>
          <p:nvPr/>
        </p:nvGrpSpPr>
        <p:grpSpPr>
          <a:xfrm>
            <a:off x="3755933" y="16592210"/>
            <a:ext cx="4755027" cy="3441901"/>
            <a:chOff x="6547704" y="19332671"/>
            <a:chExt cx="9915525" cy="6467475"/>
          </a:xfrm>
        </p:grpSpPr>
        <p:pic>
          <p:nvPicPr>
            <p:cNvPr id="1052" name="Image 105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47704" y="19332671"/>
              <a:ext cx="9915525" cy="6467475"/>
            </a:xfrm>
            <a:prstGeom prst="rect">
              <a:avLst/>
            </a:prstGeom>
          </p:spPr>
        </p:pic>
        <p:sp>
          <p:nvSpPr>
            <p:cNvPr id="1053" name="Rectangle 1052"/>
            <p:cNvSpPr/>
            <p:nvPr/>
          </p:nvSpPr>
          <p:spPr>
            <a:xfrm>
              <a:off x="6565485" y="19399041"/>
              <a:ext cx="1000719" cy="963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54" name="Accolade fermante 1053"/>
          <p:cNvSpPr/>
          <p:nvPr/>
        </p:nvSpPr>
        <p:spPr>
          <a:xfrm rot="5400000">
            <a:off x="5994518" y="12526521"/>
            <a:ext cx="285578" cy="2158295"/>
          </a:xfrm>
          <a:prstGeom prst="rightBrace">
            <a:avLst>
              <a:gd name="adj1" fmla="val 39099"/>
              <a:gd name="adj2" fmla="val 512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ZoneTexte 1054"/>
          <p:cNvSpPr txBox="1"/>
          <p:nvPr/>
        </p:nvSpPr>
        <p:spPr>
          <a:xfrm>
            <a:off x="4506945" y="13805978"/>
            <a:ext cx="3227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Targeted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region</a:t>
            </a:r>
            <a:r>
              <a:rPr lang="fr-FR" sz="2400" b="1" dirty="0" smtClean="0"/>
              <a:t> </a:t>
            </a:r>
          </a:p>
          <a:p>
            <a:r>
              <a:rPr lang="fr-FR" sz="2400" b="1" dirty="0" err="1" smtClean="0"/>
              <a:t>from</a:t>
            </a:r>
            <a:r>
              <a:rPr lang="fr-FR" sz="2400" b="1" dirty="0" smtClean="0"/>
              <a:t> ~10 kb to 250 kb</a:t>
            </a:r>
            <a:endParaRPr lang="fr-FR" sz="2400" b="1" dirty="0"/>
          </a:p>
        </p:txBody>
      </p:sp>
      <p:grpSp>
        <p:nvGrpSpPr>
          <p:cNvPr id="1056" name="Groupe 1055"/>
          <p:cNvGrpSpPr/>
          <p:nvPr/>
        </p:nvGrpSpPr>
        <p:grpSpPr>
          <a:xfrm rot="21256954" flipH="1">
            <a:off x="2000576" y="12872435"/>
            <a:ext cx="558079" cy="477234"/>
            <a:chOff x="27759868" y="15523540"/>
            <a:chExt cx="558079" cy="477234"/>
          </a:xfrm>
        </p:grpSpPr>
        <p:sp>
          <p:nvSpPr>
            <p:cNvPr id="1057" name="Ellipse 1056"/>
            <p:cNvSpPr/>
            <p:nvPr/>
          </p:nvSpPr>
          <p:spPr>
            <a:xfrm rot="21029564" flipH="1">
              <a:off x="27886014" y="15659937"/>
              <a:ext cx="431933" cy="340837"/>
            </a:xfrm>
            <a:prstGeom prst="ellipse">
              <a:avLst/>
            </a:prstGeom>
            <a:solidFill>
              <a:schemeClr val="bg2">
                <a:lumMod val="90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8" name="Ellipse 1057"/>
            <p:cNvSpPr/>
            <p:nvPr/>
          </p:nvSpPr>
          <p:spPr>
            <a:xfrm rot="19751456" flipH="1">
              <a:off x="27812634" y="15633726"/>
              <a:ext cx="164542" cy="298908"/>
            </a:xfrm>
            <a:prstGeom prst="ellipse">
              <a:avLst/>
            </a:prstGeom>
            <a:solidFill>
              <a:schemeClr val="bg2">
                <a:lumMod val="90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9" name="Triangle isocèle 1058"/>
            <p:cNvSpPr/>
            <p:nvPr/>
          </p:nvSpPr>
          <p:spPr>
            <a:xfrm rot="19188029" flipH="1">
              <a:off x="27759868" y="15523540"/>
              <a:ext cx="128715" cy="147902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0" name="ZoneTexte 1059"/>
          <p:cNvSpPr txBox="1"/>
          <p:nvPr/>
        </p:nvSpPr>
        <p:spPr>
          <a:xfrm>
            <a:off x="920431" y="12006754"/>
            <a:ext cx="813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7F8A99"/>
                </a:solidFill>
              </a:rPr>
              <a:t>sgRNA4</a:t>
            </a:r>
            <a:endParaRPr lang="fr-FR" sz="1500" b="1" dirty="0">
              <a:solidFill>
                <a:srgbClr val="7F8A99"/>
              </a:solidFill>
            </a:endParaRPr>
          </a:p>
        </p:txBody>
      </p:sp>
      <p:sp>
        <p:nvSpPr>
          <p:cNvPr id="1061" name="ZoneTexte 1060"/>
          <p:cNvSpPr txBox="1"/>
          <p:nvPr/>
        </p:nvSpPr>
        <p:spPr>
          <a:xfrm>
            <a:off x="712579" y="11381393"/>
            <a:ext cx="813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7F8A99"/>
                </a:solidFill>
              </a:rPr>
              <a:t>sgRNA2</a:t>
            </a:r>
            <a:endParaRPr lang="fr-FR" sz="1500" b="1" dirty="0">
              <a:solidFill>
                <a:srgbClr val="7F8A99"/>
              </a:solidFill>
            </a:endParaRPr>
          </a:p>
        </p:txBody>
      </p:sp>
      <p:sp>
        <p:nvSpPr>
          <p:cNvPr id="1062" name="ZoneTexte 1061"/>
          <p:cNvSpPr txBox="1"/>
          <p:nvPr/>
        </p:nvSpPr>
        <p:spPr>
          <a:xfrm>
            <a:off x="1694297" y="11487640"/>
            <a:ext cx="813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7F8A99"/>
                </a:solidFill>
              </a:rPr>
              <a:t>sgRNA3</a:t>
            </a:r>
            <a:endParaRPr lang="fr-FR" sz="1500" b="1" dirty="0">
              <a:solidFill>
                <a:srgbClr val="7F8A99"/>
              </a:solidFill>
            </a:endParaRPr>
          </a:p>
        </p:txBody>
      </p:sp>
      <p:sp>
        <p:nvSpPr>
          <p:cNvPr id="1063" name="ZoneTexte 1062"/>
          <p:cNvSpPr txBox="1"/>
          <p:nvPr/>
        </p:nvSpPr>
        <p:spPr>
          <a:xfrm>
            <a:off x="1040304" y="10870259"/>
            <a:ext cx="813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7F8A99"/>
                </a:solidFill>
              </a:rPr>
              <a:t>sgRNA1</a:t>
            </a:r>
            <a:endParaRPr lang="fr-FR" sz="1500" b="1" dirty="0">
              <a:solidFill>
                <a:srgbClr val="7F8A99"/>
              </a:solidFill>
            </a:endParaRPr>
          </a:p>
        </p:txBody>
      </p:sp>
      <p:sp>
        <p:nvSpPr>
          <p:cNvPr id="1064" name="ZoneTexte 1063"/>
          <p:cNvSpPr txBox="1"/>
          <p:nvPr/>
        </p:nvSpPr>
        <p:spPr>
          <a:xfrm>
            <a:off x="711330" y="12544861"/>
            <a:ext cx="813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7F8A99"/>
                </a:solidFill>
              </a:rPr>
              <a:t>sgRNA6</a:t>
            </a:r>
            <a:endParaRPr lang="fr-FR" sz="1500" b="1" dirty="0">
              <a:solidFill>
                <a:srgbClr val="7F8A99"/>
              </a:solidFill>
            </a:endParaRPr>
          </a:p>
        </p:txBody>
      </p:sp>
      <p:sp>
        <p:nvSpPr>
          <p:cNvPr id="1065" name="ZoneTexte 1064"/>
          <p:cNvSpPr txBox="1"/>
          <p:nvPr/>
        </p:nvSpPr>
        <p:spPr>
          <a:xfrm>
            <a:off x="1649545" y="12183763"/>
            <a:ext cx="813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7F8A99"/>
                </a:solidFill>
              </a:rPr>
              <a:t>sgRNA5</a:t>
            </a:r>
            <a:endParaRPr lang="fr-FR" sz="1500" b="1" dirty="0">
              <a:solidFill>
                <a:srgbClr val="7F8A99"/>
              </a:solidFill>
            </a:endParaRPr>
          </a:p>
        </p:txBody>
      </p:sp>
      <p:sp>
        <p:nvSpPr>
          <p:cNvPr id="1066" name="ZoneTexte 1065"/>
          <p:cNvSpPr txBox="1"/>
          <p:nvPr/>
        </p:nvSpPr>
        <p:spPr>
          <a:xfrm>
            <a:off x="468849" y="13287367"/>
            <a:ext cx="259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7F8A99"/>
                </a:solidFill>
              </a:rPr>
              <a:t>Biotinylated</a:t>
            </a:r>
            <a:r>
              <a:rPr lang="fr-FR" sz="2000" b="1" dirty="0" smtClean="0">
                <a:solidFill>
                  <a:srgbClr val="7F8A99"/>
                </a:solidFill>
              </a:rPr>
              <a:t> dCas9 </a:t>
            </a:r>
            <a:endParaRPr lang="fr-FR" sz="2000" b="1" dirty="0">
              <a:solidFill>
                <a:srgbClr val="7F8A99"/>
              </a:solidFill>
            </a:endParaRPr>
          </a:p>
        </p:txBody>
      </p:sp>
      <p:sp>
        <p:nvSpPr>
          <p:cNvPr id="1067" name="Ellipse 1066"/>
          <p:cNvSpPr/>
          <p:nvPr/>
        </p:nvSpPr>
        <p:spPr>
          <a:xfrm>
            <a:off x="12087083" y="1130585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ZoneTexte 1067"/>
          <p:cNvSpPr txBox="1"/>
          <p:nvPr/>
        </p:nvSpPr>
        <p:spPr>
          <a:xfrm>
            <a:off x="12359400" y="10994216"/>
            <a:ext cx="259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7F8A99"/>
                </a:solidFill>
              </a:rPr>
              <a:t>Magnetic</a:t>
            </a:r>
            <a:r>
              <a:rPr lang="fr-FR" sz="2000" b="1" dirty="0" smtClean="0">
                <a:solidFill>
                  <a:srgbClr val="7F8A99"/>
                </a:solidFill>
              </a:rPr>
              <a:t> </a:t>
            </a:r>
          </a:p>
          <a:p>
            <a:r>
              <a:rPr lang="fr-FR" sz="2000" b="1" dirty="0" err="1" smtClean="0">
                <a:solidFill>
                  <a:srgbClr val="7F8A99"/>
                </a:solidFill>
              </a:rPr>
              <a:t>streptavidin</a:t>
            </a:r>
            <a:r>
              <a:rPr lang="fr-FR" sz="2000" b="1" dirty="0" smtClean="0">
                <a:solidFill>
                  <a:srgbClr val="7F8A99"/>
                </a:solidFill>
              </a:rPr>
              <a:t> </a:t>
            </a:r>
            <a:r>
              <a:rPr lang="fr-FR" sz="2000" b="1" dirty="0" err="1" smtClean="0">
                <a:solidFill>
                  <a:srgbClr val="7F8A99"/>
                </a:solidFill>
              </a:rPr>
              <a:t>bead</a:t>
            </a:r>
            <a:endParaRPr lang="fr-FR" sz="2000" b="1" dirty="0">
              <a:solidFill>
                <a:srgbClr val="7F8A99"/>
              </a:solidFill>
            </a:endParaRPr>
          </a:p>
        </p:txBody>
      </p:sp>
      <p:sp>
        <p:nvSpPr>
          <p:cNvPr id="1069" name="ZoneTexte 1068"/>
          <p:cNvSpPr txBox="1"/>
          <p:nvPr/>
        </p:nvSpPr>
        <p:spPr>
          <a:xfrm>
            <a:off x="4277161" y="19733862"/>
            <a:ext cx="323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Multiplexed Library</a:t>
            </a:r>
            <a:endParaRPr lang="en-US" sz="2400" b="1" dirty="0"/>
          </a:p>
        </p:txBody>
      </p:sp>
      <p:sp>
        <p:nvSpPr>
          <p:cNvPr id="1070" name="ZoneTexte 1069"/>
          <p:cNvSpPr txBox="1"/>
          <p:nvPr/>
        </p:nvSpPr>
        <p:spPr>
          <a:xfrm>
            <a:off x="2257033" y="10934717"/>
            <a:ext cx="3137947" cy="41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F8A99"/>
                </a:solidFill>
              </a:rPr>
              <a:t>Pool (50-100) of </a:t>
            </a:r>
            <a:r>
              <a:rPr lang="fr-FR" sz="2000" b="1" dirty="0" err="1" smtClean="0">
                <a:solidFill>
                  <a:srgbClr val="7F8A99"/>
                </a:solidFill>
              </a:rPr>
              <a:t>sgRNA</a:t>
            </a:r>
            <a:endParaRPr lang="fr-FR" sz="2000" b="1" dirty="0">
              <a:solidFill>
                <a:srgbClr val="7F8A99"/>
              </a:solidFill>
            </a:endParaRPr>
          </a:p>
        </p:txBody>
      </p:sp>
      <p:sp>
        <p:nvSpPr>
          <p:cNvPr id="1075" name="Rectangle 1074"/>
          <p:cNvSpPr/>
          <p:nvPr/>
        </p:nvSpPr>
        <p:spPr>
          <a:xfrm>
            <a:off x="15263231" y="10113033"/>
            <a:ext cx="14668347" cy="1286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78" name="Rectangle 1077"/>
          <p:cNvSpPr/>
          <p:nvPr/>
        </p:nvSpPr>
        <p:spPr>
          <a:xfrm>
            <a:off x="15316981" y="21109188"/>
            <a:ext cx="14480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Figure </a:t>
            </a:r>
            <a:r>
              <a:rPr lang="en-US" sz="2400" b="1" dirty="0"/>
              <a:t>2</a:t>
            </a:r>
            <a:r>
              <a:rPr lang="en-US" sz="2400" b="1" dirty="0" smtClean="0"/>
              <a:t> : Capture analysis </a:t>
            </a:r>
            <a:r>
              <a:rPr lang="en-US" sz="2400" b="1" dirty="0"/>
              <a:t>simplified </a:t>
            </a:r>
            <a:r>
              <a:rPr lang="en-US" sz="2400" b="1" dirty="0" smtClean="0"/>
              <a:t>workflow. </a:t>
            </a:r>
            <a:r>
              <a:rPr lang="en-US" sz="2400" dirty="0" smtClean="0"/>
              <a:t>The workflow is divided in 3 parts. In the correction and filters part the workflow depends on the design experiment. </a:t>
            </a:r>
          </a:p>
          <a:p>
            <a:pPr algn="just"/>
            <a:r>
              <a:rPr lang="en-US" sz="2400" dirty="0" smtClean="0"/>
              <a:t>Two assemblies are done in parallel : assembly after remapping and </a:t>
            </a:r>
            <a:r>
              <a:rPr lang="en-US" sz="2400" i="1" dirty="0" smtClean="0"/>
              <a:t>de novo</a:t>
            </a:r>
            <a:r>
              <a:rPr lang="en-US" sz="2400" dirty="0" smtClean="0"/>
              <a:t> assembly. Selection on the best assembly is done after assemblies comparison.</a:t>
            </a:r>
            <a:endParaRPr lang="en-US" sz="2400" dirty="0"/>
          </a:p>
        </p:txBody>
      </p:sp>
      <p:sp>
        <p:nvSpPr>
          <p:cNvPr id="1081" name="ZoneTexte 4"/>
          <p:cNvSpPr txBox="1">
            <a:spLocks noChangeArrowheads="1"/>
          </p:cNvSpPr>
          <p:nvPr/>
        </p:nvSpPr>
        <p:spPr bwMode="auto">
          <a:xfrm>
            <a:off x="15239598" y="10063627"/>
            <a:ext cx="14712851" cy="720000"/>
          </a:xfrm>
          <a:prstGeom prst="rect">
            <a:avLst/>
          </a:prstGeom>
          <a:solidFill>
            <a:srgbClr val="5CAFB8"/>
          </a:solidFill>
          <a:ln>
            <a:solidFill>
              <a:srgbClr val="5CAFB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Bio-informatic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Analysis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Pipeline</a:t>
            </a:r>
          </a:p>
        </p:txBody>
      </p:sp>
      <p:sp>
        <p:nvSpPr>
          <p:cNvPr id="1084" name="Rectangle 1083"/>
          <p:cNvSpPr/>
          <p:nvPr/>
        </p:nvSpPr>
        <p:spPr>
          <a:xfrm>
            <a:off x="15262225" y="23282560"/>
            <a:ext cx="14655336" cy="11419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ZoneTexte 6"/>
          <p:cNvSpPr txBox="1">
            <a:spLocks noChangeArrowheads="1"/>
          </p:cNvSpPr>
          <p:nvPr/>
        </p:nvSpPr>
        <p:spPr bwMode="auto">
          <a:xfrm>
            <a:off x="15301290" y="24607906"/>
            <a:ext cx="14553010" cy="31085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n-US" altLang="fr-FR" sz="2800" dirty="0" smtClean="0">
                <a:latin typeface="Calibri" panose="020F0502020204030204" pitchFamily="34" charset="0"/>
              </a:rPr>
              <a:t>Grapevine is an important crops for fruit and wine production. To better understand phenotypic differences, there is a growing interest for identifying genomic variations and their functional effects at the intra-species level. Here, we captured </a:t>
            </a:r>
            <a:r>
              <a:rPr lang="fr-FR" sz="2800" dirty="0">
                <a:latin typeface="Calibri" panose="020F0502020204030204" pitchFamily="34" charset="0"/>
              </a:rPr>
              <a:t>the </a:t>
            </a:r>
            <a:r>
              <a:rPr lang="fr-FR" sz="2800" dirty="0" err="1">
                <a:latin typeface="Calibri" panose="020F0502020204030204" pitchFamily="34" charset="0"/>
              </a:rPr>
              <a:t>separate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</a:rPr>
              <a:t>haplotypes</a:t>
            </a:r>
            <a:r>
              <a:rPr lang="fr-FR" sz="2800" dirty="0">
                <a:latin typeface="Calibri" panose="020F0502020204030204" pitchFamily="34" charset="0"/>
              </a:rPr>
              <a:t> a of the XY-</a:t>
            </a:r>
            <a:r>
              <a:rPr lang="fr-FR" sz="2800" dirty="0" err="1">
                <a:latin typeface="Calibri" panose="020F0502020204030204" pitchFamily="34" charset="0"/>
              </a:rPr>
              <a:t>like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</a:rPr>
              <a:t>sex</a:t>
            </a:r>
            <a:r>
              <a:rPr lang="fr-FR" sz="2800" dirty="0">
                <a:latin typeface="Calibri" panose="020F0502020204030204" pitchFamily="34" charset="0"/>
              </a:rPr>
              <a:t> locus in a </a:t>
            </a:r>
            <a:r>
              <a:rPr lang="fr-FR" sz="2800" dirty="0" err="1">
                <a:latin typeface="Calibri" panose="020F0502020204030204" pitchFamily="34" charset="0"/>
              </a:rPr>
              <a:t>biodiversity</a:t>
            </a:r>
            <a:r>
              <a:rPr lang="fr-FR" sz="2800" dirty="0">
                <a:latin typeface="Calibri" panose="020F0502020204030204" pitchFamily="34" charset="0"/>
              </a:rPr>
              <a:t> collection of </a:t>
            </a:r>
            <a:r>
              <a:rPr lang="fr-FR" sz="2800" dirty="0" err="1">
                <a:latin typeface="Calibri" panose="020F0502020204030204" pitchFamily="34" charset="0"/>
              </a:rPr>
              <a:t>wild</a:t>
            </a:r>
            <a:r>
              <a:rPr lang="fr-FR" sz="2800" dirty="0">
                <a:latin typeface="Calibri" panose="020F0502020204030204" pitchFamily="34" charset="0"/>
              </a:rPr>
              <a:t> and </a:t>
            </a:r>
            <a:r>
              <a:rPr lang="fr-FR" sz="2800" dirty="0" err="1">
                <a:latin typeface="Calibri" panose="020F0502020204030204" pitchFamily="34" charset="0"/>
              </a:rPr>
              <a:t>cultivated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</a:rPr>
              <a:t>grapevine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dirty="0" smtClean="0">
                <a:latin typeface="Calibri" panose="020F0502020204030204" pitchFamily="34" charset="0"/>
              </a:rPr>
              <a:t>plants</a:t>
            </a:r>
            <a:r>
              <a:rPr lang="fr-FR" sz="2800" baseline="30000" dirty="0" smtClean="0">
                <a:latin typeface="Calibri" panose="020F0502020204030204" pitchFamily="34" charset="0"/>
              </a:rPr>
              <a:t>5</a:t>
            </a:r>
            <a:r>
              <a:rPr lang="fr-FR" sz="2800" dirty="0" smtClean="0">
                <a:latin typeface="Calibri" panose="020F0502020204030204" pitchFamily="34" charset="0"/>
              </a:rPr>
              <a:t>. </a:t>
            </a:r>
          </a:p>
          <a:p>
            <a:pPr algn="just"/>
            <a:r>
              <a:rPr lang="en-US" altLang="fr-FR" sz="2800" dirty="0" smtClean="0">
                <a:latin typeface="Calibri" panose="020F0502020204030204" pitchFamily="34" charset="0"/>
              </a:rPr>
              <a:t>We used 15 µg of HMW DNA and a pool of 60 </a:t>
            </a:r>
            <a:r>
              <a:rPr lang="en-US" altLang="fr-FR" sz="2800" dirty="0" err="1" smtClean="0">
                <a:latin typeface="Calibri" panose="020F0502020204030204" pitchFamily="34" charset="0"/>
              </a:rPr>
              <a:t>sgRNA</a:t>
            </a:r>
            <a:r>
              <a:rPr lang="en-US" altLang="fr-FR" sz="2800" dirty="0" smtClean="0">
                <a:latin typeface="Calibri" panose="020F0502020204030204" pitchFamily="34" charset="0"/>
              </a:rPr>
              <a:t> to capture target region and perform a multiplexed Low-Input </a:t>
            </a:r>
            <a:r>
              <a:rPr lang="en-US" altLang="fr-FR" sz="2800" dirty="0" err="1" smtClean="0">
                <a:latin typeface="Calibri" panose="020F0502020204030204" pitchFamily="34" charset="0"/>
              </a:rPr>
              <a:t>PacBio</a:t>
            </a:r>
            <a:r>
              <a:rPr lang="en-US" altLang="fr-FR" sz="2800" dirty="0" smtClean="0">
                <a:latin typeface="Calibri" panose="020F0502020204030204" pitchFamily="34" charset="0"/>
              </a:rPr>
              <a:t> library</a:t>
            </a:r>
            <a:r>
              <a:rPr lang="en-US" altLang="fr-FR" sz="2800" baseline="30000" dirty="0" smtClean="0">
                <a:latin typeface="Calibri" panose="020F0502020204030204" pitchFamily="34" charset="0"/>
              </a:rPr>
              <a:t>3</a:t>
            </a:r>
            <a:r>
              <a:rPr lang="en-US" altLang="fr-FR" sz="2800" dirty="0" smtClean="0">
                <a:latin typeface="Calibri" panose="020F0502020204030204" pitchFamily="34" charset="0"/>
              </a:rPr>
              <a:t>. </a:t>
            </a:r>
          </a:p>
          <a:p>
            <a:pPr algn="just"/>
            <a:r>
              <a:rPr lang="en-US" altLang="fr-FR" sz="2800" dirty="0" smtClean="0">
                <a:latin typeface="Calibri" panose="020F0502020204030204" pitchFamily="34" charset="0"/>
              </a:rPr>
              <a:t>From only one </a:t>
            </a:r>
            <a:r>
              <a:rPr lang="en-US" altLang="fr-FR" sz="2800" dirty="0" err="1" smtClean="0">
                <a:latin typeface="Calibri" panose="020F0502020204030204" pitchFamily="34" charset="0"/>
              </a:rPr>
              <a:t>SMRTCell</a:t>
            </a:r>
            <a:r>
              <a:rPr lang="en-US" altLang="fr-FR" sz="2800" dirty="0" smtClean="0">
                <a:latin typeface="Calibri" panose="020F0502020204030204" pitchFamily="34" charset="0"/>
              </a:rPr>
              <a:t>, we enriched each target regions 126 fold on average. </a:t>
            </a:r>
          </a:p>
        </p:txBody>
      </p:sp>
      <p:sp>
        <p:nvSpPr>
          <p:cNvPr id="1091" name="Rectangle 1090"/>
          <p:cNvSpPr/>
          <p:nvPr/>
        </p:nvSpPr>
        <p:spPr>
          <a:xfrm>
            <a:off x="20230656" y="32005494"/>
            <a:ext cx="9714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Figure </a:t>
            </a:r>
            <a:r>
              <a:rPr lang="en-US" sz="2400" b="1" dirty="0"/>
              <a:t>4</a:t>
            </a:r>
            <a:r>
              <a:rPr lang="en-US" sz="2400" b="1" dirty="0" smtClean="0"/>
              <a:t>. Identification of the sex locus haplotypes on a wild grapevine species.</a:t>
            </a:r>
            <a:r>
              <a:rPr lang="en-US" sz="2400" dirty="0" smtClean="0"/>
              <a:t> By using assembly after remapping, we have obtained a competed assembly for each haplotype male (M) and female (F). The structure was compared to haplotypes structure known. Gene annotation is in progress </a:t>
            </a:r>
            <a:endParaRPr lang="en-US" sz="2400" dirty="0"/>
          </a:p>
        </p:txBody>
      </p:sp>
      <p:sp>
        <p:nvSpPr>
          <p:cNvPr id="1092" name="Rectangle 1091"/>
          <p:cNvSpPr/>
          <p:nvPr/>
        </p:nvSpPr>
        <p:spPr>
          <a:xfrm>
            <a:off x="334725" y="24422964"/>
            <a:ext cx="14679549" cy="12409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93" name="ZoneTexte 4"/>
          <p:cNvSpPr txBox="1">
            <a:spLocks noChangeArrowheads="1"/>
          </p:cNvSpPr>
          <p:nvPr/>
        </p:nvSpPr>
        <p:spPr bwMode="auto">
          <a:xfrm>
            <a:off x="323116" y="23961159"/>
            <a:ext cx="14683661" cy="1225846"/>
          </a:xfrm>
          <a:prstGeom prst="rect">
            <a:avLst/>
          </a:prstGeom>
          <a:solidFill>
            <a:srgbClr val="5CAFB8"/>
          </a:solidFill>
          <a:ln>
            <a:solidFill>
              <a:srgbClr val="5CAFB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fr-FR" altLang="fr-FR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98" name="Rectangle 1097"/>
          <p:cNvSpPr/>
          <p:nvPr/>
        </p:nvSpPr>
        <p:spPr>
          <a:xfrm>
            <a:off x="350424" y="36969116"/>
            <a:ext cx="14663850" cy="422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1" name="ZoneTexte 1100"/>
          <p:cNvSpPr txBox="1"/>
          <p:nvPr/>
        </p:nvSpPr>
        <p:spPr>
          <a:xfrm>
            <a:off x="449828" y="39555142"/>
            <a:ext cx="9565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err="1" smtClean="0"/>
              <a:t>Prerequisite</a:t>
            </a:r>
            <a:r>
              <a:rPr lang="fr-FR" sz="2800" b="1" u="sng" dirty="0" smtClean="0"/>
              <a:t>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Ultra </a:t>
            </a:r>
            <a:r>
              <a:rPr lang="fr-FR" sz="2800" dirty="0" err="1" smtClean="0"/>
              <a:t>specific</a:t>
            </a:r>
            <a:r>
              <a:rPr lang="fr-FR" sz="2800" dirty="0" smtClean="0"/>
              <a:t> PCR markers </a:t>
            </a:r>
            <a:r>
              <a:rPr lang="fr-FR" sz="2800" dirty="0" err="1" smtClean="0"/>
              <a:t>every</a:t>
            </a:r>
            <a:r>
              <a:rPr lang="fr-FR" sz="2800" dirty="0" smtClean="0"/>
              <a:t> 80-100 Kb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Design on </a:t>
            </a:r>
            <a:r>
              <a:rPr lang="fr-FR" sz="2800" dirty="0" err="1" smtClean="0"/>
              <a:t>conserved</a:t>
            </a:r>
            <a:r>
              <a:rPr lang="fr-FR" sz="2800" dirty="0" smtClean="0"/>
              <a:t> </a:t>
            </a:r>
            <a:r>
              <a:rPr lang="fr-FR" sz="2800" dirty="0" err="1" smtClean="0"/>
              <a:t>sequences</a:t>
            </a:r>
            <a:r>
              <a:rPr lang="fr-FR" sz="2800" dirty="0" smtClean="0"/>
              <a:t> to </a:t>
            </a:r>
            <a:r>
              <a:rPr lang="fr-FR" sz="2800" dirty="0" err="1" smtClean="0"/>
              <a:t>allow</a:t>
            </a:r>
            <a:r>
              <a:rPr lang="fr-FR" sz="2800" dirty="0" smtClean="0"/>
              <a:t>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/>
          </a:p>
        </p:txBody>
      </p:sp>
      <p:pic>
        <p:nvPicPr>
          <p:cNvPr id="1102" name="Image 1101"/>
          <p:cNvPicPr>
            <a:picLocks noChangeAspect="1"/>
          </p:cNvPicPr>
          <p:nvPr/>
        </p:nvPicPr>
        <p:blipFill rotWithShape="1">
          <a:blip r:embed="rId12"/>
          <a:srcRect b="10619"/>
          <a:stretch/>
        </p:blipFill>
        <p:spPr>
          <a:xfrm>
            <a:off x="532144" y="37581488"/>
            <a:ext cx="7525096" cy="1855779"/>
          </a:xfrm>
          <a:prstGeom prst="rect">
            <a:avLst/>
          </a:prstGeom>
        </p:spPr>
      </p:pic>
      <p:sp>
        <p:nvSpPr>
          <p:cNvPr id="271" name="object 302"/>
          <p:cNvSpPr/>
          <p:nvPr/>
        </p:nvSpPr>
        <p:spPr>
          <a:xfrm>
            <a:off x="14104529" y="41491011"/>
            <a:ext cx="3241177" cy="1230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76498" y="41493296"/>
            <a:ext cx="3595656" cy="1221025"/>
          </a:xfrm>
          <a:prstGeom prst="rect">
            <a:avLst/>
          </a:prstGeom>
        </p:spPr>
      </p:pic>
      <p:sp>
        <p:nvSpPr>
          <p:cNvPr id="273" name="object 303"/>
          <p:cNvSpPr/>
          <p:nvPr/>
        </p:nvSpPr>
        <p:spPr>
          <a:xfrm>
            <a:off x="21232923" y="41487789"/>
            <a:ext cx="3706759" cy="11979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4" name="Image 2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1414" y="41483809"/>
            <a:ext cx="3477120" cy="1244801"/>
          </a:xfrm>
          <a:prstGeom prst="rect">
            <a:avLst/>
          </a:prstGeom>
        </p:spPr>
      </p:pic>
      <p:pic>
        <p:nvPicPr>
          <p:cNvPr id="275" name="Image 2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995" y="41469839"/>
            <a:ext cx="1456590" cy="1257095"/>
          </a:xfrm>
          <a:prstGeom prst="rect">
            <a:avLst/>
          </a:prstGeom>
        </p:spPr>
      </p:pic>
      <p:sp>
        <p:nvSpPr>
          <p:cNvPr id="276" name="object 305"/>
          <p:cNvSpPr/>
          <p:nvPr/>
        </p:nvSpPr>
        <p:spPr>
          <a:xfrm>
            <a:off x="5572849" y="41487789"/>
            <a:ext cx="2972323" cy="12321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7" name="Image 2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5635" y="41498693"/>
            <a:ext cx="2944087" cy="12050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0"/>
          <a:srcRect t="2145"/>
          <a:stretch/>
        </p:blipFill>
        <p:spPr>
          <a:xfrm>
            <a:off x="25047864" y="41490900"/>
            <a:ext cx="3176364" cy="11796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373387" y="41465054"/>
            <a:ext cx="1583599" cy="1220690"/>
          </a:xfrm>
          <a:prstGeom prst="rect">
            <a:avLst/>
          </a:prstGeom>
        </p:spPr>
      </p:pic>
      <p:sp>
        <p:nvSpPr>
          <p:cNvPr id="282" name="ZoneTexte 4"/>
          <p:cNvSpPr txBox="1">
            <a:spLocks noChangeArrowheads="1"/>
          </p:cNvSpPr>
          <p:nvPr/>
        </p:nvSpPr>
        <p:spPr bwMode="auto">
          <a:xfrm>
            <a:off x="350424" y="36945515"/>
            <a:ext cx="14687941" cy="720000"/>
          </a:xfrm>
          <a:prstGeom prst="rect">
            <a:avLst/>
          </a:prstGeom>
          <a:solidFill>
            <a:srgbClr val="5CAFB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Perspectives : Capture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method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Xdrop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technology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Samplix</a:t>
            </a:r>
            <a:r>
              <a:rPr lang="fr-FR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®)</a:t>
            </a:r>
          </a:p>
        </p:txBody>
      </p:sp>
      <p:pic>
        <p:nvPicPr>
          <p:cNvPr id="334" name="Image 33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" b="3921"/>
          <a:stretch/>
        </p:blipFill>
        <p:spPr>
          <a:xfrm>
            <a:off x="13824537" y="23949875"/>
            <a:ext cx="1200146" cy="1261571"/>
          </a:xfrm>
          <a:prstGeom prst="rect">
            <a:avLst/>
          </a:prstGeom>
        </p:spPr>
      </p:pic>
      <p:sp>
        <p:nvSpPr>
          <p:cNvPr id="310" name="ZoneTexte 6"/>
          <p:cNvSpPr txBox="1">
            <a:spLocks noChangeArrowheads="1"/>
          </p:cNvSpPr>
          <p:nvPr/>
        </p:nvSpPr>
        <p:spPr bwMode="auto">
          <a:xfrm>
            <a:off x="2551959" y="36208056"/>
            <a:ext cx="752898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smtClean="0"/>
              <a:t>Capture on other genotypes is in progress</a:t>
            </a:r>
            <a:endParaRPr lang="en-US" altLang="fr-FR" sz="2800" b="1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91367" y="27148204"/>
            <a:ext cx="8142534" cy="13372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94297" y="32606510"/>
            <a:ext cx="4128962" cy="2303426"/>
          </a:xfrm>
          <a:prstGeom prst="rect">
            <a:avLst/>
          </a:prstGeom>
        </p:spPr>
      </p:pic>
      <p:sp>
        <p:nvSpPr>
          <p:cNvPr id="304" name="ZoneTexte 6"/>
          <p:cNvSpPr txBox="1">
            <a:spLocks noChangeArrowheads="1"/>
          </p:cNvSpPr>
          <p:nvPr/>
        </p:nvSpPr>
        <p:spPr bwMode="auto">
          <a:xfrm>
            <a:off x="350337" y="25221320"/>
            <a:ext cx="14470051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i="1" dirty="0"/>
              <a:t>Musa </a:t>
            </a:r>
            <a:r>
              <a:rPr lang="en-US" sz="2800" i="1" dirty="0" err="1"/>
              <a:t>balbisiana</a:t>
            </a:r>
            <a:r>
              <a:rPr lang="en-US" sz="2800" i="1" dirty="0"/>
              <a:t> </a:t>
            </a:r>
            <a:r>
              <a:rPr lang="en-US" sz="2800" dirty="0"/>
              <a:t>banana genome </a:t>
            </a:r>
            <a:r>
              <a:rPr lang="en-US" sz="2800" dirty="0" err="1"/>
              <a:t>harbours</a:t>
            </a:r>
            <a:r>
              <a:rPr lang="en-US" sz="2800" dirty="0"/>
              <a:t> several integrated sequences of Banana Streak Virus (</a:t>
            </a:r>
            <a:r>
              <a:rPr lang="en-US" sz="2800" dirty="0" err="1"/>
              <a:t>eBSV</a:t>
            </a:r>
            <a:r>
              <a:rPr lang="en-US" sz="2800" dirty="0"/>
              <a:t>). Some of them are still functional and can trigger systemic infection of the plant.</a:t>
            </a:r>
          </a:p>
          <a:p>
            <a:pPr algn="just"/>
            <a:r>
              <a:rPr lang="en-US" altLang="fr-FR" sz="2800" dirty="0">
                <a:latin typeface="Calibri" panose="020F0502020204030204" pitchFamily="34" charset="0"/>
              </a:rPr>
              <a:t>As a proof of concept, we captured the 3 </a:t>
            </a:r>
            <a:r>
              <a:rPr lang="en-US" altLang="fr-FR" sz="2800" dirty="0" err="1">
                <a:latin typeface="Calibri" panose="020F0502020204030204" pitchFamily="34" charset="0"/>
              </a:rPr>
              <a:t>eBSV</a:t>
            </a:r>
            <a:r>
              <a:rPr lang="en-US" altLang="fr-FR" sz="2800" dirty="0">
                <a:latin typeface="Calibri" panose="020F0502020204030204" pitchFamily="34" charset="0"/>
              </a:rPr>
              <a:t> species (</a:t>
            </a:r>
            <a:r>
              <a:rPr lang="en-US" altLang="fr-FR" sz="2800" dirty="0" err="1">
                <a:latin typeface="Calibri" panose="020F0502020204030204" pitchFamily="34" charset="0"/>
              </a:rPr>
              <a:t>Imove</a:t>
            </a:r>
            <a:r>
              <a:rPr lang="en-US" altLang="fr-FR" sz="2800" dirty="0">
                <a:latin typeface="Calibri" panose="020F0502020204030204" pitchFamily="34" charset="0"/>
              </a:rPr>
              <a:t>, </a:t>
            </a:r>
            <a:r>
              <a:rPr lang="en-US" altLang="fr-FR" sz="2800" dirty="0" err="1">
                <a:latin typeface="Calibri" panose="020F0502020204030204" pitchFamily="34" charset="0"/>
              </a:rPr>
              <a:t>GoldFinger</a:t>
            </a:r>
            <a:r>
              <a:rPr lang="en-US" altLang="fr-FR" sz="2800" dirty="0">
                <a:latin typeface="Calibri" panose="020F0502020204030204" pitchFamily="34" charset="0"/>
              </a:rPr>
              <a:t> and </a:t>
            </a:r>
            <a:r>
              <a:rPr lang="en-US" altLang="fr-FR" sz="2800" dirty="0" err="1">
                <a:latin typeface="Calibri" panose="020F0502020204030204" pitchFamily="34" charset="0"/>
              </a:rPr>
              <a:t>Obino</a:t>
            </a:r>
            <a:r>
              <a:rPr lang="en-US" altLang="fr-FR" sz="2800" dirty="0">
                <a:latin typeface="Calibri" panose="020F0502020204030204" pitchFamily="34" charset="0"/>
              </a:rPr>
              <a:t> </a:t>
            </a:r>
            <a:r>
              <a:rPr lang="en-US" altLang="fr-FR" sz="2800" dirty="0" err="1">
                <a:latin typeface="Calibri" panose="020F0502020204030204" pitchFamily="34" charset="0"/>
              </a:rPr>
              <a:t>L’Ewai</a:t>
            </a:r>
            <a:r>
              <a:rPr lang="en-US" altLang="fr-FR" sz="2800" dirty="0">
                <a:latin typeface="Calibri" panose="020F0502020204030204" pitchFamily="34" charset="0"/>
              </a:rPr>
              <a:t>) which were published by Chabannes et al., 2013 in the diploid </a:t>
            </a:r>
            <a:r>
              <a:rPr lang="en-US" altLang="fr-FR" sz="2800" i="1" dirty="0">
                <a:latin typeface="Calibri" panose="020F0502020204030204" pitchFamily="34" charset="0"/>
              </a:rPr>
              <a:t>Musa </a:t>
            </a:r>
            <a:r>
              <a:rPr lang="en-US" altLang="fr-FR" sz="2800" i="1" dirty="0" err="1">
                <a:latin typeface="Calibri" panose="020F0502020204030204" pitchFamily="34" charset="0"/>
              </a:rPr>
              <a:t>bal</a:t>
            </a:r>
            <a:r>
              <a:rPr lang="en-US" altLang="fr-FR" sz="2800" dirty="0" err="1">
                <a:latin typeface="Calibri" panose="020F0502020204030204" pitchFamily="34" charset="0"/>
              </a:rPr>
              <a:t>bisiana</a:t>
            </a:r>
            <a:r>
              <a:rPr lang="en-US" altLang="fr-FR" sz="2800" dirty="0">
                <a:latin typeface="Calibri" panose="020F0502020204030204" pitchFamily="34" charset="0"/>
              </a:rPr>
              <a:t> </a:t>
            </a:r>
            <a:r>
              <a:rPr lang="en-US" altLang="fr-FR" sz="2800" dirty="0" err="1">
                <a:latin typeface="Calibri" panose="020F0502020204030204" pitchFamily="34" charset="0"/>
              </a:rPr>
              <a:t>Pisang</a:t>
            </a:r>
            <a:r>
              <a:rPr lang="en-US" altLang="fr-FR" sz="2800" dirty="0">
                <a:latin typeface="Calibri" panose="020F0502020204030204" pitchFamily="34" charset="0"/>
              </a:rPr>
              <a:t> </a:t>
            </a:r>
            <a:r>
              <a:rPr lang="en-US" altLang="fr-FR" sz="2800" dirty="0" err="1">
                <a:latin typeface="Calibri" panose="020F0502020204030204" pitchFamily="34" charset="0"/>
              </a:rPr>
              <a:t>Klutuk</a:t>
            </a:r>
            <a:r>
              <a:rPr lang="en-US" altLang="fr-FR" sz="2800" dirty="0">
                <a:latin typeface="Calibri" panose="020F0502020204030204" pitchFamily="34" charset="0"/>
              </a:rPr>
              <a:t> </a:t>
            </a:r>
            <a:r>
              <a:rPr lang="en-US" altLang="fr-FR" sz="2800" dirty="0" err="1">
                <a:latin typeface="Calibri" panose="020F0502020204030204" pitchFamily="34" charset="0"/>
              </a:rPr>
              <a:t>Wulung</a:t>
            </a:r>
            <a:r>
              <a:rPr lang="en-US" altLang="fr-FR" sz="2800" dirty="0">
                <a:latin typeface="Calibri" panose="020F0502020204030204" pitchFamily="34" charset="0"/>
              </a:rPr>
              <a:t> (PKW) </a:t>
            </a:r>
            <a:r>
              <a:rPr lang="en-US" altLang="fr-FR" sz="2800" dirty="0" smtClean="0">
                <a:latin typeface="Calibri" panose="020F0502020204030204" pitchFamily="34" charset="0"/>
              </a:rPr>
              <a:t>genotype</a:t>
            </a:r>
            <a:r>
              <a:rPr lang="en-US" altLang="fr-FR" sz="2800" baseline="30000" dirty="0" smtClean="0">
                <a:latin typeface="Calibri" panose="020F0502020204030204" pitchFamily="34" charset="0"/>
              </a:rPr>
              <a:t>4</a:t>
            </a:r>
            <a:r>
              <a:rPr lang="en-US" altLang="fr-FR" sz="28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8112719" y="28407125"/>
            <a:ext cx="6894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Figure </a:t>
            </a:r>
            <a:r>
              <a:rPr lang="en-US" sz="2400" b="1" dirty="0"/>
              <a:t>4</a:t>
            </a:r>
            <a:r>
              <a:rPr lang="en-US" sz="2400" b="1" dirty="0" smtClean="0"/>
              <a:t>. Repartition of </a:t>
            </a:r>
            <a:r>
              <a:rPr lang="en-US" sz="2400" b="1" dirty="0" err="1" smtClean="0"/>
              <a:t>sgRNAs</a:t>
            </a:r>
            <a:r>
              <a:rPr lang="en-US" sz="2400" b="1" dirty="0" smtClean="0"/>
              <a:t> along the Golf Finger targeted region. </a:t>
            </a:r>
            <a:r>
              <a:rPr lang="en-US" sz="2400" dirty="0" smtClean="0"/>
              <a:t>A pool of </a:t>
            </a:r>
            <a:r>
              <a:rPr lang="en-US" sz="2400" dirty="0" err="1" smtClean="0"/>
              <a:t>sgRNA</a:t>
            </a:r>
            <a:r>
              <a:rPr lang="en-US" sz="2400" dirty="0" smtClean="0"/>
              <a:t> (1gRNA every 500bp /1Kb) for each viral targeted sequence was used to capture the region</a:t>
            </a:r>
            <a:endParaRPr lang="en-US" sz="2400" dirty="0"/>
          </a:p>
        </p:txBody>
      </p:sp>
      <p:sp>
        <p:nvSpPr>
          <p:cNvPr id="434" name="Rectangle 433"/>
          <p:cNvSpPr/>
          <p:nvPr/>
        </p:nvSpPr>
        <p:spPr>
          <a:xfrm>
            <a:off x="453044" y="30688425"/>
            <a:ext cx="7604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Figure </a:t>
            </a:r>
            <a:r>
              <a:rPr lang="en-US" sz="2400" b="1" dirty="0"/>
              <a:t>3</a:t>
            </a:r>
            <a:r>
              <a:rPr lang="en-US" sz="2400" b="1" dirty="0" smtClean="0"/>
              <a:t>. Diversity of </a:t>
            </a:r>
            <a:r>
              <a:rPr lang="en-US" sz="2400" b="1" dirty="0" err="1" smtClean="0"/>
              <a:t>eBSV</a:t>
            </a:r>
            <a:r>
              <a:rPr lang="en-US" sz="2400" b="1" dirty="0" smtClean="0"/>
              <a:t> s</a:t>
            </a:r>
            <a:r>
              <a:rPr lang="fr-FR" sz="2400" b="1" dirty="0" err="1" smtClean="0"/>
              <a:t>tructure</a:t>
            </a:r>
            <a:r>
              <a:rPr lang="fr-FR" sz="2400" b="1" dirty="0" smtClean="0"/>
              <a:t> in </a:t>
            </a:r>
            <a:r>
              <a:rPr lang="fr-FR" sz="2400" b="1" dirty="0"/>
              <a:t>PKW plant </a:t>
            </a:r>
            <a:r>
              <a:rPr lang="en-US" sz="2400" b="1" baseline="30000" dirty="0"/>
              <a:t>4</a:t>
            </a:r>
            <a:r>
              <a:rPr lang="en-US" sz="2400" b="1" dirty="0"/>
              <a:t>. </a:t>
            </a:r>
          </a:p>
          <a:p>
            <a:r>
              <a:rPr lang="en-US" sz="2400" dirty="0" err="1" smtClean="0"/>
              <a:t>GoldFinger</a:t>
            </a:r>
            <a:r>
              <a:rPr lang="en-US" sz="2400" dirty="0" smtClean="0"/>
              <a:t> (GFV) </a:t>
            </a:r>
            <a:r>
              <a:rPr lang="en-US" sz="2400" dirty="0"/>
              <a:t>and </a:t>
            </a:r>
            <a:r>
              <a:rPr lang="en-US" sz="2400" dirty="0" err="1"/>
              <a:t>Obino</a:t>
            </a:r>
            <a:r>
              <a:rPr lang="en-US" sz="2400" dirty="0"/>
              <a:t> </a:t>
            </a:r>
            <a:r>
              <a:rPr lang="en-US" sz="2400" dirty="0" err="1"/>
              <a:t>l’Ewai</a:t>
            </a:r>
            <a:r>
              <a:rPr lang="en-US" sz="2400" dirty="0"/>
              <a:t> </a:t>
            </a:r>
            <a:r>
              <a:rPr lang="en-US" sz="2400" dirty="0" smtClean="0"/>
              <a:t>(OLV) species </a:t>
            </a:r>
            <a:r>
              <a:rPr lang="en-US" sz="2400" dirty="0"/>
              <a:t>present 2 allelic forms</a:t>
            </a:r>
            <a:r>
              <a:rPr lang="en-US" sz="2400" b="1" dirty="0"/>
              <a:t> </a:t>
            </a:r>
            <a:r>
              <a:rPr lang="en-US" sz="2400" dirty="0"/>
              <a:t>whereas</a:t>
            </a:r>
            <a:r>
              <a:rPr lang="en-US" sz="2400" b="1" dirty="0"/>
              <a:t> </a:t>
            </a:r>
            <a:r>
              <a:rPr lang="en-US" sz="2400" dirty="0" err="1" smtClean="0"/>
              <a:t>Imove</a:t>
            </a:r>
            <a:r>
              <a:rPr lang="en-US" sz="2400" dirty="0" smtClean="0"/>
              <a:t> (IMV) </a:t>
            </a:r>
            <a:r>
              <a:rPr lang="en-US" sz="2400" dirty="0"/>
              <a:t>is </a:t>
            </a:r>
            <a:r>
              <a:rPr lang="en-US" sz="2400" dirty="0" err="1"/>
              <a:t>monoallelic</a:t>
            </a:r>
            <a:r>
              <a:rPr lang="en-US" sz="2400" dirty="0"/>
              <a:t> in PKW banana plant.</a:t>
            </a:r>
          </a:p>
        </p:txBody>
      </p:sp>
      <p:grpSp>
        <p:nvGrpSpPr>
          <p:cNvPr id="672" name="Groupe 671"/>
          <p:cNvGrpSpPr/>
          <p:nvPr/>
        </p:nvGrpSpPr>
        <p:grpSpPr>
          <a:xfrm>
            <a:off x="507587" y="27585106"/>
            <a:ext cx="7232089" cy="3109312"/>
            <a:chOff x="1006828" y="1071139"/>
            <a:chExt cx="8356008" cy="3043845"/>
          </a:xfrm>
        </p:grpSpPr>
        <p:sp>
          <p:nvSpPr>
            <p:cNvPr id="735" name="Text Box 182">
              <a:extLst>
                <a:ext uri="{FF2B5EF4-FFF2-40B4-BE49-F238E27FC236}">
                  <a16:creationId xmlns:a16="http://schemas.microsoft.com/office/drawing/2014/main" id="{7617726F-EB22-4990-A352-45A2AC6B4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6555" y="1877981"/>
              <a:ext cx="1718159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r-FR" sz="1200" dirty="0"/>
                <a:t>eBSGFV-7 (13.3 </a:t>
              </a:r>
              <a:r>
                <a:rPr lang="fr-FR" sz="1200" dirty="0" err="1"/>
                <a:t>kbp</a:t>
              </a:r>
              <a:r>
                <a:rPr lang="fr-FR" sz="1200" dirty="0"/>
                <a:t>)</a:t>
              </a:r>
            </a:p>
          </p:txBody>
        </p:sp>
        <p:sp>
          <p:nvSpPr>
            <p:cNvPr id="736" name="Text Box 267">
              <a:extLst>
                <a:ext uri="{FF2B5EF4-FFF2-40B4-BE49-F238E27FC236}">
                  <a16:creationId xmlns:a16="http://schemas.microsoft.com/office/drawing/2014/main" id="{4975A6AD-077B-46CD-B9F3-AC7ACD61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676" y="2223861"/>
              <a:ext cx="1721402" cy="107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r-FR" sz="1200" dirty="0"/>
                <a:t>eBSGFV-9 (15.6 </a:t>
              </a:r>
              <a:r>
                <a:rPr lang="fr-FR" sz="1200" dirty="0" err="1"/>
                <a:t>kbp</a:t>
              </a:r>
              <a:r>
                <a:rPr lang="fr-FR" sz="1200" dirty="0"/>
                <a:t>)</a:t>
              </a:r>
            </a:p>
          </p:txBody>
        </p:sp>
        <p:grpSp>
          <p:nvGrpSpPr>
            <p:cNvPr id="738" name="Groupe 67">
              <a:extLst>
                <a:ext uri="{FF2B5EF4-FFF2-40B4-BE49-F238E27FC236}">
                  <a16:creationId xmlns:a16="http://schemas.microsoft.com/office/drawing/2014/main" id="{B534B9D4-392E-4BFF-A5B4-26A56D7A4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1909" y="1945452"/>
              <a:ext cx="3120930" cy="104712"/>
              <a:chOff x="117475" y="3092450"/>
              <a:chExt cx="4530725" cy="176213"/>
            </a:xfrm>
          </p:grpSpPr>
          <p:sp>
            <p:nvSpPr>
              <p:cNvPr id="854" name="AutoShape 25">
                <a:extLst>
                  <a:ext uri="{FF2B5EF4-FFF2-40B4-BE49-F238E27FC236}">
                    <a16:creationId xmlns:a16="http://schemas.microsoft.com/office/drawing/2014/main" id="{94F4DBD1-A4DC-47DB-99C7-59E3BB30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395" y="3096801"/>
                <a:ext cx="61369" cy="167511"/>
              </a:xfrm>
              <a:prstGeom prst="homePlate">
                <a:avLst>
                  <a:gd name="adj" fmla="val 50000"/>
                </a:avLst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" name="AutoShape 26">
                <a:extLst>
                  <a:ext uri="{FF2B5EF4-FFF2-40B4-BE49-F238E27FC236}">
                    <a16:creationId xmlns:a16="http://schemas.microsoft.com/office/drawing/2014/main" id="{15C78224-9F48-428D-B656-9E2D48192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77764" y="3096801"/>
                <a:ext cx="969207" cy="169687"/>
              </a:xfrm>
              <a:prstGeom prst="homePlate">
                <a:avLst>
                  <a:gd name="adj" fmla="val 41013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" name="AutoShape 27">
                <a:extLst>
                  <a:ext uri="{FF2B5EF4-FFF2-40B4-BE49-F238E27FC236}">
                    <a16:creationId xmlns:a16="http://schemas.microsoft.com/office/drawing/2014/main" id="{98B8DFD8-8B6C-4394-AB18-153B9AF2F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346971" y="3092450"/>
                <a:ext cx="372446" cy="169687"/>
              </a:xfrm>
              <a:prstGeom prst="homePlate">
                <a:avLst>
                  <a:gd name="adj" fmla="val 42841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" name="AutoShape 28">
                <a:extLst>
                  <a:ext uri="{FF2B5EF4-FFF2-40B4-BE49-F238E27FC236}">
                    <a16:creationId xmlns:a16="http://schemas.microsoft.com/office/drawing/2014/main" id="{5A4E765D-7E42-4477-801F-AE34BFCF6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21534" y="3096801"/>
                <a:ext cx="122738" cy="167511"/>
              </a:xfrm>
              <a:prstGeom prst="homePlate">
                <a:avLst>
                  <a:gd name="adj" fmla="val 25000"/>
                </a:avLst>
              </a:prstGeom>
              <a:solidFill>
                <a:srgbClr val="03D7ED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" name="AutoShape 29">
                <a:extLst>
                  <a:ext uri="{FF2B5EF4-FFF2-40B4-BE49-F238E27FC236}">
                    <a16:creationId xmlns:a16="http://schemas.microsoft.com/office/drawing/2014/main" id="{43DC209F-2CE7-4939-9EA8-424B2BF84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35807" y="3096801"/>
                <a:ext cx="171410" cy="167511"/>
              </a:xfrm>
              <a:prstGeom prst="homePlate">
                <a:avLst>
                  <a:gd name="adj" fmla="val 26297"/>
                </a:avLst>
              </a:prstGeom>
              <a:solidFill>
                <a:srgbClr val="0000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9" name="AutoShape 30">
                <a:extLst>
                  <a:ext uri="{FF2B5EF4-FFF2-40B4-BE49-F238E27FC236}">
                    <a16:creationId xmlns:a16="http://schemas.microsoft.com/office/drawing/2014/main" id="{90B2F894-CA4E-4A1D-A193-63A6F37E0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374" y="3094625"/>
                <a:ext cx="484603" cy="169687"/>
              </a:xfrm>
              <a:prstGeom prst="homePlate">
                <a:avLst>
                  <a:gd name="adj" fmla="val 32790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" name="AutoShape 31">
                <a:extLst>
                  <a:ext uri="{FF2B5EF4-FFF2-40B4-BE49-F238E27FC236}">
                    <a16:creationId xmlns:a16="http://schemas.microsoft.com/office/drawing/2014/main" id="{5F0BCD1C-0D24-43BD-96F8-3A5AB3E38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094" y="3096801"/>
                <a:ext cx="226430" cy="167511"/>
              </a:xfrm>
              <a:prstGeom prst="homePlate">
                <a:avLst>
                  <a:gd name="adj" fmla="val 34738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" name="AutoShape 32">
                <a:extLst>
                  <a:ext uri="{FF2B5EF4-FFF2-40B4-BE49-F238E27FC236}">
                    <a16:creationId xmlns:a16="http://schemas.microsoft.com/office/drawing/2014/main" id="{A1B78F6E-DE28-45E3-8AC7-CAD9F9C18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756" y="3096801"/>
                <a:ext cx="283567" cy="167511"/>
              </a:xfrm>
              <a:prstGeom prst="homePlate">
                <a:avLst>
                  <a:gd name="adj" fmla="val 43504"/>
                </a:avLst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" name="AutoShape 33">
                <a:extLst>
                  <a:ext uri="{FF2B5EF4-FFF2-40B4-BE49-F238E27FC236}">
                    <a16:creationId xmlns:a16="http://schemas.microsoft.com/office/drawing/2014/main" id="{A282049E-BF00-4C81-95ED-B06C4F3FA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24146" y="3096801"/>
                <a:ext cx="86763" cy="167511"/>
              </a:xfrm>
              <a:prstGeom prst="homePlate">
                <a:avLst>
                  <a:gd name="adj" fmla="val 25000"/>
                </a:avLst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" name="AutoShape 34">
                <a:extLst>
                  <a:ext uri="{FF2B5EF4-FFF2-40B4-BE49-F238E27FC236}">
                    <a16:creationId xmlns:a16="http://schemas.microsoft.com/office/drawing/2014/main" id="{6827B92C-D417-433A-9846-7A3809247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904" y="3096801"/>
                <a:ext cx="171410" cy="167511"/>
              </a:xfrm>
              <a:prstGeom prst="homePlate">
                <a:avLst>
                  <a:gd name="adj" fmla="val 26297"/>
                </a:avLst>
              </a:prstGeom>
              <a:solidFill>
                <a:srgbClr val="0000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" name="AutoShape 35">
                <a:extLst>
                  <a:ext uri="{FF2B5EF4-FFF2-40B4-BE49-F238E27FC236}">
                    <a16:creationId xmlns:a16="http://schemas.microsoft.com/office/drawing/2014/main" id="{849B4697-EFDB-4E5A-B6F2-2DDF98667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547" y="3096801"/>
                <a:ext cx="122738" cy="167511"/>
              </a:xfrm>
              <a:prstGeom prst="homePlate">
                <a:avLst>
                  <a:gd name="adj" fmla="val 25000"/>
                </a:avLst>
              </a:prstGeom>
              <a:solidFill>
                <a:srgbClr val="03D7ED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" name="AutoShape 36">
                <a:extLst>
                  <a:ext uri="{FF2B5EF4-FFF2-40B4-BE49-F238E27FC236}">
                    <a16:creationId xmlns:a16="http://schemas.microsoft.com/office/drawing/2014/main" id="{F59CCF06-81B8-47AC-AB59-881D11A24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098" y="3096801"/>
                <a:ext cx="943813" cy="167511"/>
              </a:xfrm>
              <a:prstGeom prst="homePlate">
                <a:avLst>
                  <a:gd name="adj" fmla="val 43640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" name="AutoShape 37">
                <a:extLst>
                  <a:ext uri="{FF2B5EF4-FFF2-40B4-BE49-F238E27FC236}">
                    <a16:creationId xmlns:a16="http://schemas.microsoft.com/office/drawing/2014/main" id="{91A3E37E-63E2-4A69-B59C-3DF0A19F2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387911" y="3098976"/>
                <a:ext cx="57137" cy="169687"/>
              </a:xfrm>
              <a:prstGeom prst="homePlate">
                <a:avLst>
                  <a:gd name="adj" fmla="val 55556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" name="Rectangle 54">
                <a:extLst>
                  <a:ext uri="{FF2B5EF4-FFF2-40B4-BE49-F238E27FC236}">
                    <a16:creationId xmlns:a16="http://schemas.microsoft.com/office/drawing/2014/main" id="{E2D94D81-4756-413C-BE4E-BFD75BE2C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7475" y="3094625"/>
                <a:ext cx="194688" cy="169687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8" name="Rectangle 56">
                <a:extLst>
                  <a:ext uri="{FF2B5EF4-FFF2-40B4-BE49-F238E27FC236}">
                    <a16:creationId xmlns:a16="http://schemas.microsoft.com/office/drawing/2014/main" id="{B3E3F116-D381-43C1-88FC-D16B801F3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453512" y="3098976"/>
                <a:ext cx="194688" cy="169687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39" name="Groupe 738">
              <a:extLst>
                <a:ext uri="{FF2B5EF4-FFF2-40B4-BE49-F238E27FC236}">
                  <a16:creationId xmlns:a16="http://schemas.microsoft.com/office/drawing/2014/main" id="{234601BE-0747-4B76-B116-4100FA3ED317}"/>
                </a:ext>
              </a:extLst>
            </p:cNvPr>
            <p:cNvGrpSpPr/>
            <p:nvPr/>
          </p:nvGrpSpPr>
          <p:grpSpPr>
            <a:xfrm>
              <a:off x="1483513" y="2307687"/>
              <a:ext cx="3630514" cy="106599"/>
              <a:chOff x="914542" y="20940573"/>
              <a:chExt cx="5270500" cy="179388"/>
            </a:xfrm>
          </p:grpSpPr>
          <p:sp>
            <p:nvSpPr>
              <p:cNvPr id="835" name="AutoShape 38">
                <a:extLst>
                  <a:ext uri="{FF2B5EF4-FFF2-40B4-BE49-F238E27FC236}">
                    <a16:creationId xmlns:a16="http://schemas.microsoft.com/office/drawing/2014/main" id="{42781A07-3EDE-47D3-9259-E2F0F0E52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203" y="20942815"/>
                <a:ext cx="62794" cy="172661"/>
              </a:xfrm>
              <a:prstGeom prst="homePlate">
                <a:avLst>
                  <a:gd name="adj" fmla="val 50000"/>
                </a:avLst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" name="AutoShape 39">
                <a:extLst>
                  <a:ext uri="{FF2B5EF4-FFF2-40B4-BE49-F238E27FC236}">
                    <a16:creationId xmlns:a16="http://schemas.microsoft.com/office/drawing/2014/main" id="{A4A86F4B-CBDF-4809-9342-92A49E195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67811" y="20945058"/>
                <a:ext cx="960746" cy="174903"/>
              </a:xfrm>
              <a:prstGeom prst="homePlate">
                <a:avLst>
                  <a:gd name="adj" fmla="val 41111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" name="AutoShape 40">
                <a:extLst>
                  <a:ext uri="{FF2B5EF4-FFF2-40B4-BE49-F238E27FC236}">
                    <a16:creationId xmlns:a16="http://schemas.microsoft.com/office/drawing/2014/main" id="{5DCC93AC-A627-41AC-A3CF-86E09A89D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130650" y="20945058"/>
                <a:ext cx="366298" cy="174903"/>
              </a:xfrm>
              <a:prstGeom prst="homePlate">
                <a:avLst>
                  <a:gd name="adj" fmla="val 42597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" name="AutoShape 41">
                <a:extLst>
                  <a:ext uri="{FF2B5EF4-FFF2-40B4-BE49-F238E27FC236}">
                    <a16:creationId xmlns:a16="http://schemas.microsoft.com/office/drawing/2014/main" id="{217F7078-396B-4263-9EF6-235BF42F3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549" y="20942815"/>
                <a:ext cx="479327" cy="172661"/>
              </a:xfrm>
              <a:prstGeom prst="homePlate">
                <a:avLst>
                  <a:gd name="adj" fmla="val 33210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" name="AutoShape 42">
                <a:extLst>
                  <a:ext uri="{FF2B5EF4-FFF2-40B4-BE49-F238E27FC236}">
                    <a16:creationId xmlns:a16="http://schemas.microsoft.com/office/drawing/2014/main" id="{030A67C4-8D7E-43E2-83AF-BF0943436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342" y="20942815"/>
                <a:ext cx="223965" cy="172661"/>
              </a:xfrm>
              <a:prstGeom prst="homePlate">
                <a:avLst>
                  <a:gd name="adj" fmla="val 34740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" name="AutoShape 43">
                <a:extLst>
                  <a:ext uri="{FF2B5EF4-FFF2-40B4-BE49-F238E27FC236}">
                    <a16:creationId xmlns:a16="http://schemas.microsoft.com/office/drawing/2014/main" id="{93860B32-161B-4F7B-BF48-8912CDDE6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493" y="20942815"/>
                <a:ext cx="280479" cy="172661"/>
              </a:xfrm>
              <a:prstGeom prst="homePlate">
                <a:avLst>
                  <a:gd name="adj" fmla="val 43506"/>
                </a:avLst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" name="AutoShape 44">
                <a:extLst>
                  <a:ext uri="{FF2B5EF4-FFF2-40B4-BE49-F238E27FC236}">
                    <a16:creationId xmlns:a16="http://schemas.microsoft.com/office/drawing/2014/main" id="{C6017504-95B6-42B5-BD78-99A4223E1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1438" y="20942815"/>
                <a:ext cx="169543" cy="172661"/>
              </a:xfrm>
              <a:prstGeom prst="homePlate">
                <a:avLst>
                  <a:gd name="adj" fmla="val 26299"/>
                </a:avLst>
              </a:prstGeom>
              <a:solidFill>
                <a:srgbClr val="0000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" name="AutoShape 45">
                <a:extLst>
                  <a:ext uri="{FF2B5EF4-FFF2-40B4-BE49-F238E27FC236}">
                    <a16:creationId xmlns:a16="http://schemas.microsoft.com/office/drawing/2014/main" id="{A85AD3A1-B8FB-466B-AA75-02CAB0F97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888" y="20942815"/>
                <a:ext cx="119308" cy="172661"/>
              </a:xfrm>
              <a:prstGeom prst="homePlate">
                <a:avLst>
                  <a:gd name="adj" fmla="val 25000"/>
                </a:avLst>
              </a:prstGeom>
              <a:solidFill>
                <a:srgbClr val="03D7ED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" name="AutoShape 46">
                <a:extLst>
                  <a:ext uri="{FF2B5EF4-FFF2-40B4-BE49-F238E27FC236}">
                    <a16:creationId xmlns:a16="http://schemas.microsoft.com/office/drawing/2014/main" id="{51813639-16E5-433E-AC36-E219FDC52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662" y="20942815"/>
                <a:ext cx="226058" cy="172661"/>
              </a:xfrm>
              <a:prstGeom prst="homePlate">
                <a:avLst>
                  <a:gd name="adj" fmla="val 29448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47">
                <a:extLst>
                  <a:ext uri="{FF2B5EF4-FFF2-40B4-BE49-F238E27FC236}">
                    <a16:creationId xmlns:a16="http://schemas.microsoft.com/office/drawing/2014/main" id="{37299F09-5710-439E-B7E3-33BAD226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186" y="20942815"/>
                <a:ext cx="253269" cy="172661"/>
              </a:xfrm>
              <a:prstGeom prst="homePlate">
                <a:avLst>
                  <a:gd name="adj" fmla="val 39286"/>
                </a:avLst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AutoShape 48">
                <a:extLst>
                  <a:ext uri="{FF2B5EF4-FFF2-40B4-BE49-F238E27FC236}">
                    <a16:creationId xmlns:a16="http://schemas.microsoft.com/office/drawing/2014/main" id="{A47F9891-E90F-4154-8262-21821063D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734" y="20942815"/>
                <a:ext cx="165357" cy="172661"/>
              </a:xfrm>
              <a:prstGeom prst="homePlate">
                <a:avLst>
                  <a:gd name="adj" fmla="val 25649"/>
                </a:avLst>
              </a:prstGeom>
              <a:solidFill>
                <a:srgbClr val="0000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49">
                <a:extLst>
                  <a:ext uri="{FF2B5EF4-FFF2-40B4-BE49-F238E27FC236}">
                    <a16:creationId xmlns:a16="http://schemas.microsoft.com/office/drawing/2014/main" id="{CEF94BAD-6EB2-411C-9A34-0A2647402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091" y="20942815"/>
                <a:ext cx="123495" cy="172661"/>
              </a:xfrm>
              <a:prstGeom prst="homePlate">
                <a:avLst>
                  <a:gd name="adj" fmla="val 25000"/>
                </a:avLst>
              </a:prstGeom>
              <a:solidFill>
                <a:srgbClr val="03D7ED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50">
                <a:extLst>
                  <a:ext uri="{FF2B5EF4-FFF2-40B4-BE49-F238E27FC236}">
                    <a16:creationId xmlns:a16="http://schemas.microsoft.com/office/drawing/2014/main" id="{1A11F8D7-42C2-4EB9-89B5-4583D6905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144" y="20942815"/>
                <a:ext cx="935629" cy="172661"/>
              </a:xfrm>
              <a:prstGeom prst="homePlate">
                <a:avLst>
                  <a:gd name="adj" fmla="val 43727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AutoShape 51">
                <a:extLst>
                  <a:ext uri="{FF2B5EF4-FFF2-40B4-BE49-F238E27FC236}">
                    <a16:creationId xmlns:a16="http://schemas.microsoft.com/office/drawing/2014/main" id="{DDAF2BFD-E69D-45E3-9C9E-1520DDBB0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931773" y="20945058"/>
                <a:ext cx="56514" cy="172661"/>
              </a:xfrm>
              <a:prstGeom prst="homePlate">
                <a:avLst>
                  <a:gd name="adj" fmla="val 55556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" name="Rectangle 55">
                <a:extLst>
                  <a:ext uri="{FF2B5EF4-FFF2-40B4-BE49-F238E27FC236}">
                    <a16:creationId xmlns:a16="http://schemas.microsoft.com/office/drawing/2014/main" id="{1BA08A9E-A643-41A0-9EA8-55BA4574F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14542" y="20940573"/>
                <a:ext cx="192568" cy="174903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0" name="Rectangle 57">
                <a:extLst>
                  <a:ext uri="{FF2B5EF4-FFF2-40B4-BE49-F238E27FC236}">
                    <a16:creationId xmlns:a16="http://schemas.microsoft.com/office/drawing/2014/main" id="{4A89F32C-D83E-41FA-840A-FA9A2FB23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992474" y="20945058"/>
                <a:ext cx="192568" cy="174903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1" name="AutoShape 58">
                <a:extLst>
                  <a:ext uri="{FF2B5EF4-FFF2-40B4-BE49-F238E27FC236}">
                    <a16:creationId xmlns:a16="http://schemas.microsoft.com/office/drawing/2014/main" id="{742341AD-AC47-455B-A0F7-9CB9EEA0A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13693" y="20942815"/>
                <a:ext cx="123495" cy="172661"/>
              </a:xfrm>
              <a:prstGeom prst="homePlate">
                <a:avLst>
                  <a:gd name="adj" fmla="val 25000"/>
                </a:avLst>
              </a:prstGeom>
              <a:solidFill>
                <a:srgbClr val="03D7ED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" name="AutoShape 59">
                <a:extLst>
                  <a:ext uri="{FF2B5EF4-FFF2-40B4-BE49-F238E27FC236}">
                    <a16:creationId xmlns:a16="http://schemas.microsoft.com/office/drawing/2014/main" id="{E863A6CB-1ADE-4CEA-80B6-3B4776370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37188" y="20942815"/>
                <a:ext cx="167450" cy="172661"/>
              </a:xfrm>
              <a:prstGeom prst="homePlate">
                <a:avLst>
                  <a:gd name="adj" fmla="val 25974"/>
                </a:avLst>
              </a:prstGeom>
              <a:solidFill>
                <a:srgbClr val="0000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" name="AutoShape 60">
                <a:extLst>
                  <a:ext uri="{FF2B5EF4-FFF2-40B4-BE49-F238E27FC236}">
                    <a16:creationId xmlns:a16="http://schemas.microsoft.com/office/drawing/2014/main" id="{D54D0B05-AE0A-4A0C-88CB-2A68AF361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23476" y="20942815"/>
                <a:ext cx="81632" cy="172661"/>
              </a:xfrm>
              <a:prstGeom prst="homePlate">
                <a:avLst>
                  <a:gd name="adj" fmla="val 25000"/>
                </a:avLst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40" name="Text Box 182">
              <a:extLst>
                <a:ext uri="{FF2B5EF4-FFF2-40B4-BE49-F238E27FC236}">
                  <a16:creationId xmlns:a16="http://schemas.microsoft.com/office/drawing/2014/main" id="{47757B43-69B8-47B9-996C-E491E26BD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8686" y="2722332"/>
              <a:ext cx="1718749" cy="193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r-FR" sz="1200" dirty="0">
                  <a:solidFill>
                    <a:schemeClr val="tx1"/>
                  </a:solidFill>
                </a:rPr>
                <a:t>eBSOLV</a:t>
              </a:r>
              <a:r>
                <a:rPr lang="fr-FR" sz="1200" dirty="0"/>
                <a:t>-</a:t>
              </a:r>
              <a:r>
                <a:rPr lang="fr-FR" sz="1200" dirty="0">
                  <a:solidFill>
                    <a:schemeClr val="tx1"/>
                  </a:solidFill>
                </a:rPr>
                <a:t>1  (</a:t>
              </a:r>
              <a:r>
                <a:rPr lang="fr-FR" sz="1200" dirty="0"/>
                <a:t>22.9 </a:t>
              </a:r>
              <a:r>
                <a:rPr lang="fr-FR" sz="1200" dirty="0" err="1"/>
                <a:t>kbp</a:t>
              </a:r>
              <a:r>
                <a:rPr lang="fr-FR" sz="1200" dirty="0"/>
                <a:t>)</a:t>
              </a:r>
            </a:p>
            <a:p>
              <a:pPr eaLnBrk="1" hangingPunct="1">
                <a:spcBef>
                  <a:spcPct val="50000"/>
                </a:spcBef>
              </a:pPr>
              <a:endParaRPr lang="fr-FR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741" name="Group 271">
              <a:extLst>
                <a:ext uri="{FF2B5EF4-FFF2-40B4-BE49-F238E27FC236}">
                  <a16:creationId xmlns:a16="http://schemas.microsoft.com/office/drawing/2014/main" id="{CF20FFCE-A9C9-46FC-8698-B27F1B904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535" y="2824077"/>
              <a:ext cx="6131414" cy="99995"/>
              <a:chOff x="50" y="3141"/>
              <a:chExt cx="5606" cy="106"/>
            </a:xfrm>
          </p:grpSpPr>
          <p:sp>
            <p:nvSpPr>
              <p:cNvPr id="814" name="AutoShape 161">
                <a:extLst>
                  <a:ext uri="{FF2B5EF4-FFF2-40B4-BE49-F238E27FC236}">
                    <a16:creationId xmlns:a16="http://schemas.microsoft.com/office/drawing/2014/main" id="{851513E7-DD98-4802-B481-BE2C177BF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" y="3145"/>
                <a:ext cx="127" cy="102"/>
              </a:xfrm>
              <a:prstGeom prst="homePlate">
                <a:avLst>
                  <a:gd name="adj" fmla="val 31127"/>
                </a:avLst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5" name="AutoShape 162">
                <a:extLst>
                  <a:ext uri="{FF2B5EF4-FFF2-40B4-BE49-F238E27FC236}">
                    <a16:creationId xmlns:a16="http://schemas.microsoft.com/office/drawing/2014/main" id="{969B7312-796F-4F55-890E-F5C1B4634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" y="3145"/>
                <a:ext cx="93" cy="102"/>
              </a:xfrm>
              <a:prstGeom prst="homePlate">
                <a:avLst>
                  <a:gd name="adj" fmla="val 25000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816" name="AutoShape 163">
                <a:extLst>
                  <a:ext uri="{FF2B5EF4-FFF2-40B4-BE49-F238E27FC236}">
                    <a16:creationId xmlns:a16="http://schemas.microsoft.com/office/drawing/2014/main" id="{49A3ACFC-5E8D-4AC1-AA16-24B040271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" y="3145"/>
                <a:ext cx="145" cy="102"/>
              </a:xfrm>
              <a:prstGeom prst="homePlate">
                <a:avLst>
                  <a:gd name="adj" fmla="val 3553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7" name="AutoShape 165">
                <a:extLst>
                  <a:ext uri="{FF2B5EF4-FFF2-40B4-BE49-F238E27FC236}">
                    <a16:creationId xmlns:a16="http://schemas.microsoft.com/office/drawing/2014/main" id="{B6F674DB-CD06-4730-97A4-9A19EDD5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" y="3145"/>
                <a:ext cx="45" cy="102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8" name="AutoShape 166">
                <a:extLst>
                  <a:ext uri="{FF2B5EF4-FFF2-40B4-BE49-F238E27FC236}">
                    <a16:creationId xmlns:a16="http://schemas.microsoft.com/office/drawing/2014/main" id="{252F5436-72F7-42CD-8ECC-2FECC10FD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644" y="3145"/>
                <a:ext cx="61" cy="102"/>
              </a:xfrm>
              <a:prstGeom prst="homePlate">
                <a:avLst>
                  <a:gd name="adj" fmla="val 25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9" name="AutoShape 167">
                <a:extLst>
                  <a:ext uri="{FF2B5EF4-FFF2-40B4-BE49-F238E27FC236}">
                    <a16:creationId xmlns:a16="http://schemas.microsoft.com/office/drawing/2014/main" id="{C6843152-CCE3-4191-BE96-114CCB645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713" y="3145"/>
                <a:ext cx="54" cy="102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0" name="AutoShape 172">
                <a:extLst>
                  <a:ext uri="{FF2B5EF4-FFF2-40B4-BE49-F238E27FC236}">
                    <a16:creationId xmlns:a16="http://schemas.microsoft.com/office/drawing/2014/main" id="{C2F13B1A-1532-4A71-AA75-E92777ABE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9" y="3145"/>
                <a:ext cx="234" cy="102"/>
              </a:xfrm>
              <a:prstGeom prst="homePlate">
                <a:avLst>
                  <a:gd name="adj" fmla="val 57353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" name="AutoShape 177">
                <a:extLst>
                  <a:ext uri="{FF2B5EF4-FFF2-40B4-BE49-F238E27FC236}">
                    <a16:creationId xmlns:a16="http://schemas.microsoft.com/office/drawing/2014/main" id="{CD5D7B86-3278-4051-A3FB-7D80DD425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746" y="3145"/>
                <a:ext cx="195" cy="102"/>
              </a:xfrm>
              <a:prstGeom prst="homePlate">
                <a:avLst>
                  <a:gd name="adj" fmla="val 4779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" name="AutoShape 180">
                <a:extLst>
                  <a:ext uri="{FF2B5EF4-FFF2-40B4-BE49-F238E27FC236}">
                    <a16:creationId xmlns:a16="http://schemas.microsoft.com/office/drawing/2014/main" id="{7A51F2A9-BF9F-4B18-B773-A24CC2DC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495" y="3145"/>
                <a:ext cx="11" cy="102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3" name="AutoShape 230">
                <a:extLst>
                  <a:ext uri="{FF2B5EF4-FFF2-40B4-BE49-F238E27FC236}">
                    <a16:creationId xmlns:a16="http://schemas.microsoft.com/office/drawing/2014/main" id="{E430C75B-27E3-4F00-8C1A-E67398C44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" y="3145"/>
                <a:ext cx="988" cy="102"/>
              </a:xfrm>
              <a:prstGeom prst="homePlate">
                <a:avLst>
                  <a:gd name="adj" fmla="val 72961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" name="AutoShape 231">
                <a:extLst>
                  <a:ext uri="{FF2B5EF4-FFF2-40B4-BE49-F238E27FC236}">
                    <a16:creationId xmlns:a16="http://schemas.microsoft.com/office/drawing/2014/main" id="{DAF7E7AA-CEB4-44B4-91F3-C0E5FF5B1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780" y="3145"/>
                <a:ext cx="1179" cy="102"/>
              </a:xfrm>
              <a:prstGeom prst="homePlate">
                <a:avLst>
                  <a:gd name="adj" fmla="val 80751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" name="AutoShape 232">
                <a:extLst>
                  <a:ext uri="{FF2B5EF4-FFF2-40B4-BE49-F238E27FC236}">
                    <a16:creationId xmlns:a16="http://schemas.microsoft.com/office/drawing/2014/main" id="{25AAB08F-AF82-4E80-A333-7549AC1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3145"/>
                <a:ext cx="320" cy="102"/>
              </a:xfrm>
              <a:prstGeom prst="homePlate">
                <a:avLst>
                  <a:gd name="adj" fmla="val 65868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" name="AutoShape 233">
                <a:extLst>
                  <a:ext uri="{FF2B5EF4-FFF2-40B4-BE49-F238E27FC236}">
                    <a16:creationId xmlns:a16="http://schemas.microsoft.com/office/drawing/2014/main" id="{5D694F28-5DA9-4BD5-86B5-853F0E600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2" y="3145"/>
                <a:ext cx="127" cy="102"/>
              </a:xfrm>
              <a:prstGeom prst="homePlate">
                <a:avLst>
                  <a:gd name="adj" fmla="val 31127"/>
                </a:avLst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" name="AutoShape 234">
                <a:extLst>
                  <a:ext uri="{FF2B5EF4-FFF2-40B4-BE49-F238E27FC236}">
                    <a16:creationId xmlns:a16="http://schemas.microsoft.com/office/drawing/2014/main" id="{F93174BF-B9C6-49EB-9F5D-7D2E997B7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3145"/>
                <a:ext cx="93" cy="102"/>
              </a:xfrm>
              <a:prstGeom prst="homePlate">
                <a:avLst>
                  <a:gd name="adj" fmla="val 25000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828" name="AutoShape 235">
                <a:extLst>
                  <a:ext uri="{FF2B5EF4-FFF2-40B4-BE49-F238E27FC236}">
                    <a16:creationId xmlns:a16="http://schemas.microsoft.com/office/drawing/2014/main" id="{49A4A932-6AF0-4185-8F73-D32A49BD6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" y="3145"/>
                <a:ext cx="410" cy="102"/>
              </a:xfrm>
              <a:prstGeom prst="homePlate">
                <a:avLst>
                  <a:gd name="adj" fmla="val 84393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" name="AutoShape 236">
                <a:extLst>
                  <a:ext uri="{FF2B5EF4-FFF2-40B4-BE49-F238E27FC236}">
                    <a16:creationId xmlns:a16="http://schemas.microsoft.com/office/drawing/2014/main" id="{315C0FA9-4525-4BE5-99F2-3B37BF4C4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67" y="3145"/>
                <a:ext cx="322" cy="102"/>
              </a:xfrm>
              <a:prstGeom prst="homePlate">
                <a:avLst>
                  <a:gd name="adj" fmla="val 59937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fr-FR"/>
              </a:p>
            </p:txBody>
          </p:sp>
          <p:sp>
            <p:nvSpPr>
              <p:cNvPr id="830" name="AutoShape 237">
                <a:extLst>
                  <a:ext uri="{FF2B5EF4-FFF2-40B4-BE49-F238E27FC236}">
                    <a16:creationId xmlns:a16="http://schemas.microsoft.com/office/drawing/2014/main" id="{B2AD7581-8BEF-4747-8B25-103D23B57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608" y="3145"/>
                <a:ext cx="127" cy="102"/>
              </a:xfrm>
              <a:prstGeom prst="homePlate">
                <a:avLst>
                  <a:gd name="adj" fmla="val 31127"/>
                </a:avLst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1" name="AutoShape 238">
                <a:extLst>
                  <a:ext uri="{FF2B5EF4-FFF2-40B4-BE49-F238E27FC236}">
                    <a16:creationId xmlns:a16="http://schemas.microsoft.com/office/drawing/2014/main" id="{1581620E-93D3-4067-B21E-7B8497364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498" y="3145"/>
                <a:ext cx="93" cy="102"/>
              </a:xfrm>
              <a:prstGeom prst="homePlate">
                <a:avLst>
                  <a:gd name="adj" fmla="val 25000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1" hangingPunct="1"/>
                <a:endParaRPr lang="en-US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832" name="AutoShape 239">
                <a:extLst>
                  <a:ext uri="{FF2B5EF4-FFF2-40B4-BE49-F238E27FC236}">
                    <a16:creationId xmlns:a16="http://schemas.microsoft.com/office/drawing/2014/main" id="{6634F342-8FE2-4CF6-BB69-C1296D257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53" y="3145"/>
                <a:ext cx="533" cy="102"/>
              </a:xfrm>
              <a:prstGeom prst="homePlate">
                <a:avLst>
                  <a:gd name="adj" fmla="val 36506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" name="Rectangle 306">
                <a:extLst>
                  <a:ext uri="{FF2B5EF4-FFF2-40B4-BE49-F238E27FC236}">
                    <a16:creationId xmlns:a16="http://schemas.microsoft.com/office/drawing/2014/main" id="{5471333F-17D6-47C6-9A91-73500ACAA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0" y="3141"/>
                <a:ext cx="144" cy="102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4" name="Rectangle 307">
                <a:extLst>
                  <a:ext uri="{FF2B5EF4-FFF2-40B4-BE49-F238E27FC236}">
                    <a16:creationId xmlns:a16="http://schemas.microsoft.com/office/drawing/2014/main" id="{94AD7E58-C7E1-4987-B9DD-6428E6B86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12" y="3145"/>
                <a:ext cx="144" cy="102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42" name="Text Box 267">
              <a:extLst>
                <a:ext uri="{FF2B5EF4-FFF2-40B4-BE49-F238E27FC236}">
                  <a16:creationId xmlns:a16="http://schemas.microsoft.com/office/drawing/2014/main" id="{E82271D9-CD2D-4DE7-91E5-ADBFB6B5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371" y="3087618"/>
              <a:ext cx="1712465" cy="12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fr-FR" sz="1200" dirty="0">
                  <a:solidFill>
                    <a:schemeClr val="tx1"/>
                  </a:solidFill>
                </a:rPr>
                <a:t>eBSOLV</a:t>
              </a:r>
              <a:r>
                <a:rPr lang="fr-FR" sz="1200" dirty="0"/>
                <a:t>-</a:t>
              </a:r>
              <a:r>
                <a:rPr lang="fr-FR" sz="1200" dirty="0">
                  <a:solidFill>
                    <a:schemeClr val="tx1"/>
                  </a:solidFill>
                </a:rPr>
                <a:t>2  (23.2 </a:t>
              </a:r>
              <a:r>
                <a:rPr lang="fr-FR" sz="1200" dirty="0" err="1">
                  <a:solidFill>
                    <a:schemeClr val="tx1"/>
                  </a:solidFill>
                </a:rPr>
                <a:t>kbp</a:t>
              </a:r>
              <a:r>
                <a:rPr lang="fr-FR" sz="1200" dirty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743" name="Group 272">
              <a:extLst>
                <a:ext uri="{FF2B5EF4-FFF2-40B4-BE49-F238E27FC236}">
                  <a16:creationId xmlns:a16="http://schemas.microsoft.com/office/drawing/2014/main" id="{03C4C5DF-56C6-4889-8EA7-E8FB54D6F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803" y="3191590"/>
              <a:ext cx="6219989" cy="100939"/>
              <a:chOff x="50" y="3472"/>
              <a:chExt cx="5688" cy="107"/>
            </a:xfrm>
          </p:grpSpPr>
          <p:sp>
            <p:nvSpPr>
              <p:cNvPr id="778" name="AutoShape 195">
                <a:extLst>
                  <a:ext uri="{FF2B5EF4-FFF2-40B4-BE49-F238E27FC236}">
                    <a16:creationId xmlns:a16="http://schemas.microsoft.com/office/drawing/2014/main" id="{0D050564-C0A4-4C9F-9513-4A1F256C7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581" y="3475"/>
                <a:ext cx="163" cy="102"/>
              </a:xfrm>
              <a:prstGeom prst="homePlate">
                <a:avLst>
                  <a:gd name="adj" fmla="val 3995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9" name="AutoShape 198">
                <a:extLst>
                  <a:ext uri="{FF2B5EF4-FFF2-40B4-BE49-F238E27FC236}">
                    <a16:creationId xmlns:a16="http://schemas.microsoft.com/office/drawing/2014/main" id="{BF2D52F8-6415-40C8-937B-C938F618F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3475"/>
                <a:ext cx="61" cy="102"/>
              </a:xfrm>
              <a:prstGeom prst="homePlat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0" name="AutoShape 245">
                <a:extLst>
                  <a:ext uri="{FF2B5EF4-FFF2-40B4-BE49-F238E27FC236}">
                    <a16:creationId xmlns:a16="http://schemas.microsoft.com/office/drawing/2014/main" id="{8E801480-5FFF-48A5-9EAF-CCC77A47C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" y="3475"/>
                <a:ext cx="127" cy="102"/>
              </a:xfrm>
              <a:prstGeom prst="homePlate">
                <a:avLst>
                  <a:gd name="adj" fmla="val 31127"/>
                </a:avLst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1" name="AutoShape 246">
                <a:extLst>
                  <a:ext uri="{FF2B5EF4-FFF2-40B4-BE49-F238E27FC236}">
                    <a16:creationId xmlns:a16="http://schemas.microsoft.com/office/drawing/2014/main" id="{81E79FAA-09CF-473E-889F-43B09379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" y="3475"/>
                <a:ext cx="93" cy="102"/>
              </a:xfrm>
              <a:prstGeom prst="homePlate">
                <a:avLst>
                  <a:gd name="adj" fmla="val 25000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782" name="AutoShape 247">
                <a:extLst>
                  <a:ext uri="{FF2B5EF4-FFF2-40B4-BE49-F238E27FC236}">
                    <a16:creationId xmlns:a16="http://schemas.microsoft.com/office/drawing/2014/main" id="{F109E23E-F78B-4A5E-96BC-B4D18AC6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" y="3475"/>
                <a:ext cx="145" cy="102"/>
              </a:xfrm>
              <a:prstGeom prst="homePlate">
                <a:avLst>
                  <a:gd name="adj" fmla="val 3553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3" name="AutoShape 248">
                <a:extLst>
                  <a:ext uri="{FF2B5EF4-FFF2-40B4-BE49-F238E27FC236}">
                    <a16:creationId xmlns:a16="http://schemas.microsoft.com/office/drawing/2014/main" id="{D2CFFB81-4956-49A1-933E-C6FC90433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" y="3475"/>
                <a:ext cx="77" cy="102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2" name="AutoShape 249">
                <a:extLst>
                  <a:ext uri="{FF2B5EF4-FFF2-40B4-BE49-F238E27FC236}">
                    <a16:creationId xmlns:a16="http://schemas.microsoft.com/office/drawing/2014/main" id="{21661AA0-1272-4C61-AB9F-CDC7F0EE3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81" y="3475"/>
                <a:ext cx="272" cy="102"/>
              </a:xfrm>
              <a:prstGeom prst="homePlate">
                <a:avLst>
                  <a:gd name="adj" fmla="val 5063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fr-FR"/>
              </a:p>
            </p:txBody>
          </p:sp>
          <p:sp>
            <p:nvSpPr>
              <p:cNvPr id="793" name="AutoShape 250">
                <a:extLst>
                  <a:ext uri="{FF2B5EF4-FFF2-40B4-BE49-F238E27FC236}">
                    <a16:creationId xmlns:a16="http://schemas.microsoft.com/office/drawing/2014/main" id="{61C3317A-FAC4-4752-914D-321846375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" y="3476"/>
                <a:ext cx="1179" cy="102"/>
              </a:xfrm>
              <a:prstGeom prst="homePlate">
                <a:avLst>
                  <a:gd name="adj" fmla="val 87066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251">
                <a:extLst>
                  <a:ext uri="{FF2B5EF4-FFF2-40B4-BE49-F238E27FC236}">
                    <a16:creationId xmlns:a16="http://schemas.microsoft.com/office/drawing/2014/main" id="{1A0EDB7F-A552-434E-A391-3431B30BF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" y="3475"/>
                <a:ext cx="54" cy="102"/>
              </a:xfrm>
              <a:prstGeom prst="homePlate">
                <a:avLst>
                  <a:gd name="adj" fmla="val 20995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252">
                <a:extLst>
                  <a:ext uri="{FF2B5EF4-FFF2-40B4-BE49-F238E27FC236}">
                    <a16:creationId xmlns:a16="http://schemas.microsoft.com/office/drawing/2014/main" id="{280094EA-5BA2-42C5-B782-78BEE24C0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286" y="3475"/>
                <a:ext cx="45" cy="102"/>
              </a:xfrm>
              <a:prstGeom prst="homePlate">
                <a:avLst>
                  <a:gd name="adj" fmla="val 18986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fr-FR"/>
              </a:p>
            </p:txBody>
          </p:sp>
          <p:sp>
            <p:nvSpPr>
              <p:cNvPr id="796" name="AutoShape 253">
                <a:extLst>
                  <a:ext uri="{FF2B5EF4-FFF2-40B4-BE49-F238E27FC236}">
                    <a16:creationId xmlns:a16="http://schemas.microsoft.com/office/drawing/2014/main" id="{ECBB6972-8BE8-4296-850E-21823E911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347" y="3475"/>
                <a:ext cx="986" cy="102"/>
              </a:xfrm>
              <a:prstGeom prst="homePlate">
                <a:avLst>
                  <a:gd name="adj" fmla="val 67532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7" name="AutoShape 254">
                <a:extLst>
                  <a:ext uri="{FF2B5EF4-FFF2-40B4-BE49-F238E27FC236}">
                    <a16:creationId xmlns:a16="http://schemas.microsoft.com/office/drawing/2014/main" id="{56046DBC-2968-482D-B84D-FEBB46407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3447" y="3475"/>
                <a:ext cx="127" cy="102"/>
              </a:xfrm>
              <a:prstGeom prst="homePlate">
                <a:avLst>
                  <a:gd name="adj" fmla="val 31127"/>
                </a:avLst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8" name="AutoShape 255">
                <a:extLst>
                  <a:ext uri="{FF2B5EF4-FFF2-40B4-BE49-F238E27FC236}">
                    <a16:creationId xmlns:a16="http://schemas.microsoft.com/office/drawing/2014/main" id="{1EFE338B-6530-4C0C-A51D-4AAE1248D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3345" y="3475"/>
                <a:ext cx="93" cy="102"/>
              </a:xfrm>
              <a:prstGeom prst="homePlate">
                <a:avLst>
                  <a:gd name="adj" fmla="val 25000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1" hangingPunct="1"/>
                <a:endParaRPr lang="en-US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799" name="AutoShape 257">
                <a:extLst>
                  <a:ext uri="{FF2B5EF4-FFF2-40B4-BE49-F238E27FC236}">
                    <a16:creationId xmlns:a16="http://schemas.microsoft.com/office/drawing/2014/main" id="{34A78332-8E25-4D9E-A7F5-FA1D39B2E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748" y="3472"/>
                <a:ext cx="839" cy="102"/>
              </a:xfrm>
              <a:prstGeom prst="homePlate">
                <a:avLst>
                  <a:gd name="adj" fmla="val 57464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0" name="AutoShape 258">
                <a:extLst>
                  <a:ext uri="{FF2B5EF4-FFF2-40B4-BE49-F238E27FC236}">
                    <a16:creationId xmlns:a16="http://schemas.microsoft.com/office/drawing/2014/main" id="{9EB19B80-D24C-4D1B-A041-A0FC22979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701" y="3475"/>
                <a:ext cx="127" cy="102"/>
              </a:xfrm>
              <a:prstGeom prst="homePlate">
                <a:avLst>
                  <a:gd name="adj" fmla="val 31127"/>
                </a:avLst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1" name="AutoShape 259">
                <a:extLst>
                  <a:ext uri="{FF2B5EF4-FFF2-40B4-BE49-F238E27FC236}">
                    <a16:creationId xmlns:a16="http://schemas.microsoft.com/office/drawing/2014/main" id="{321DBD10-44CB-4892-91CD-292164F23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594" y="3475"/>
                <a:ext cx="93" cy="102"/>
              </a:xfrm>
              <a:prstGeom prst="homePlate">
                <a:avLst>
                  <a:gd name="adj" fmla="val 25000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1" hangingPunct="1"/>
                <a:endParaRPr lang="en-US" b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809" name="AutoShape 260">
                <a:extLst>
                  <a:ext uri="{FF2B5EF4-FFF2-40B4-BE49-F238E27FC236}">
                    <a16:creationId xmlns:a16="http://schemas.microsoft.com/office/drawing/2014/main" id="{92304111-5DD4-496E-9709-13B6B59C9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838" y="3476"/>
                <a:ext cx="195" cy="102"/>
              </a:xfrm>
              <a:prstGeom prst="homePlate">
                <a:avLst>
                  <a:gd name="adj" fmla="val 4779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0" name="AutoShape 261">
                <a:extLst>
                  <a:ext uri="{FF2B5EF4-FFF2-40B4-BE49-F238E27FC236}">
                    <a16:creationId xmlns:a16="http://schemas.microsoft.com/office/drawing/2014/main" id="{654D82E0-80E1-4FAE-9944-CBF597C0B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036" y="3475"/>
                <a:ext cx="533" cy="102"/>
              </a:xfrm>
              <a:prstGeom prst="homePlate">
                <a:avLst>
                  <a:gd name="adj" fmla="val 36506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1" name="AutoShape 262">
                <a:extLst>
                  <a:ext uri="{FF2B5EF4-FFF2-40B4-BE49-F238E27FC236}">
                    <a16:creationId xmlns:a16="http://schemas.microsoft.com/office/drawing/2014/main" id="{D9678AB1-A07C-4787-9B08-EA8940458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77" y="3475"/>
                <a:ext cx="11" cy="102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2" name="Rectangle 248">
                <a:extLst>
                  <a:ext uri="{FF2B5EF4-FFF2-40B4-BE49-F238E27FC236}">
                    <a16:creationId xmlns:a16="http://schemas.microsoft.com/office/drawing/2014/main" id="{E86F318D-F00E-4165-B843-49756EEF4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94" y="3475"/>
                <a:ext cx="144" cy="102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3" name="Rectangle 249">
                <a:extLst>
                  <a:ext uri="{FF2B5EF4-FFF2-40B4-BE49-F238E27FC236}">
                    <a16:creationId xmlns:a16="http://schemas.microsoft.com/office/drawing/2014/main" id="{88015142-4FDB-42A6-9468-8917EFE6A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0" y="3477"/>
                <a:ext cx="144" cy="102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44" name="Text Box 139">
              <a:extLst>
                <a:ext uri="{FF2B5EF4-FFF2-40B4-BE49-F238E27FC236}">
                  <a16:creationId xmlns:a16="http://schemas.microsoft.com/office/drawing/2014/main" id="{AFC69F40-46E6-4B31-B45A-844EDDEBF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015" y="3614025"/>
              <a:ext cx="16494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fr-FR" sz="1200" dirty="0" err="1">
                  <a:solidFill>
                    <a:schemeClr val="tx1"/>
                  </a:solidFill>
                </a:rPr>
                <a:t>eBSIMV</a:t>
              </a:r>
              <a:r>
                <a:rPr lang="fr-FR" sz="1200" dirty="0">
                  <a:solidFill>
                    <a:schemeClr val="tx1"/>
                  </a:solidFill>
                </a:rPr>
                <a:t>  (15,8 </a:t>
              </a:r>
              <a:r>
                <a:rPr lang="fr-FR" sz="1200" dirty="0" err="1">
                  <a:solidFill>
                    <a:schemeClr val="tx1"/>
                  </a:solidFill>
                </a:rPr>
                <a:t>kbp</a:t>
              </a:r>
              <a:r>
                <a:rPr lang="fr-FR" sz="1200" dirty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745" name="Groupe 744">
              <a:extLst>
                <a:ext uri="{FF2B5EF4-FFF2-40B4-BE49-F238E27FC236}">
                  <a16:creationId xmlns:a16="http://schemas.microsoft.com/office/drawing/2014/main" id="{A5339764-4811-4A35-9D66-FF7658A66ACE}"/>
                </a:ext>
              </a:extLst>
            </p:cNvPr>
            <p:cNvGrpSpPr/>
            <p:nvPr/>
          </p:nvGrpSpPr>
          <p:grpSpPr>
            <a:xfrm>
              <a:off x="1472803" y="3723088"/>
              <a:ext cx="4294287" cy="99995"/>
              <a:chOff x="965731" y="25221600"/>
              <a:chExt cx="6234113" cy="168275"/>
            </a:xfrm>
          </p:grpSpPr>
          <p:sp>
            <p:nvSpPr>
              <p:cNvPr id="766" name="AutoShape 79">
                <a:extLst>
                  <a:ext uri="{FF2B5EF4-FFF2-40B4-BE49-F238E27FC236}">
                    <a16:creationId xmlns:a16="http://schemas.microsoft.com/office/drawing/2014/main" id="{33447FC8-22FF-44F8-90D9-8565C7ECB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244" y="25224775"/>
                <a:ext cx="201612" cy="161925"/>
              </a:xfrm>
              <a:prstGeom prst="homePlate">
                <a:avLst>
                  <a:gd name="adj" fmla="val 31127"/>
                </a:avLst>
              </a:prstGeom>
              <a:solidFill>
                <a:srgbClr val="0000FF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80">
                <a:extLst>
                  <a:ext uri="{FF2B5EF4-FFF2-40B4-BE49-F238E27FC236}">
                    <a16:creationId xmlns:a16="http://schemas.microsoft.com/office/drawing/2014/main" id="{6DC4CCCB-F4CD-4A23-AED0-20A78E8E2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206" y="25224775"/>
                <a:ext cx="147638" cy="161925"/>
              </a:xfrm>
              <a:prstGeom prst="homePlate">
                <a:avLst>
                  <a:gd name="adj" fmla="val 25000"/>
                </a:avLst>
              </a:prstGeom>
              <a:solidFill>
                <a:srgbClr val="03D7ED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AutoShape 82">
                <a:extLst>
                  <a:ext uri="{FF2B5EF4-FFF2-40B4-BE49-F238E27FC236}">
                    <a16:creationId xmlns:a16="http://schemas.microsoft.com/office/drawing/2014/main" id="{DC4A6FCD-4D65-4A11-8EA5-BD9764EF2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1419" y="25224775"/>
                <a:ext cx="334962" cy="161925"/>
              </a:xfrm>
              <a:prstGeom prst="homePlate">
                <a:avLst>
                  <a:gd name="adj" fmla="val 23100"/>
                </a:avLst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7E56738E-2712-467C-B59C-7A4601FEC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185431" y="25224775"/>
                <a:ext cx="47625" cy="161925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9F0F985D-5400-4014-888A-3ED698021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971244" y="25221600"/>
                <a:ext cx="228600" cy="161925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CC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1" name="AutoShape 85">
                <a:extLst>
                  <a:ext uri="{FF2B5EF4-FFF2-40B4-BE49-F238E27FC236}">
                    <a16:creationId xmlns:a16="http://schemas.microsoft.com/office/drawing/2014/main" id="{F2DA7405-9BB1-41CE-9B6E-CA93F3F5B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245756" y="25224775"/>
                <a:ext cx="646113" cy="161925"/>
              </a:xfrm>
              <a:prstGeom prst="homePlate">
                <a:avLst>
                  <a:gd name="adj" fmla="val 75758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" name="AutoShape 86">
                <a:extLst>
                  <a:ext uri="{FF2B5EF4-FFF2-40B4-BE49-F238E27FC236}">
                    <a16:creationId xmlns:a16="http://schemas.microsoft.com/office/drawing/2014/main" id="{C9451C88-1A6D-4490-A6DC-42EA151E7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06156" y="25224775"/>
                <a:ext cx="46038" cy="161925"/>
              </a:xfrm>
              <a:prstGeom prst="homePlate">
                <a:avLst>
                  <a:gd name="adj" fmla="val 25000"/>
                </a:avLst>
              </a:prstGeom>
              <a:solidFill>
                <a:srgbClr val="03D7ED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3" name="AutoShape 87">
                <a:extLst>
                  <a:ext uri="{FF2B5EF4-FFF2-40B4-BE49-F238E27FC236}">
                    <a16:creationId xmlns:a16="http://schemas.microsoft.com/office/drawing/2014/main" id="{C48D9737-6AA8-4E8E-A121-BD25F1EED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344" y="25224775"/>
                <a:ext cx="334962" cy="161925"/>
              </a:xfrm>
              <a:prstGeom prst="homePlate">
                <a:avLst>
                  <a:gd name="adj" fmla="val 51716"/>
                </a:avLst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4BB95450-D454-4A6F-BF18-13B0BCBB2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65731" y="25227950"/>
                <a:ext cx="228600" cy="161925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CC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2806C74E-2DAE-4B39-B119-BEBC0513F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131" y="25224775"/>
                <a:ext cx="46038" cy="161925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6" name="AutoShape 212">
                <a:extLst>
                  <a:ext uri="{FF2B5EF4-FFF2-40B4-BE49-F238E27FC236}">
                    <a16:creationId xmlns:a16="http://schemas.microsoft.com/office/drawing/2014/main" id="{EEA699CD-B45D-42C4-B0C5-2CE0DE4AC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269" y="25227950"/>
                <a:ext cx="1871662" cy="161925"/>
              </a:xfrm>
              <a:prstGeom prst="homePlate">
                <a:avLst>
                  <a:gd name="adj" fmla="val 87066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7" name="AutoShape 213">
                <a:extLst>
                  <a:ext uri="{FF2B5EF4-FFF2-40B4-BE49-F238E27FC236}">
                    <a16:creationId xmlns:a16="http://schemas.microsoft.com/office/drawing/2014/main" id="{8ADDF93D-5BAB-43EB-8E88-0EF844038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5131" y="25224775"/>
                <a:ext cx="2051050" cy="161925"/>
              </a:xfrm>
              <a:prstGeom prst="homePlate">
                <a:avLst>
                  <a:gd name="adj" fmla="val 95410"/>
                </a:avLst>
              </a:prstGeom>
              <a:solidFill>
                <a:srgbClr val="FF0000"/>
              </a:solidFill>
              <a:ln w="12700" algn="ctr">
                <a:solidFill>
                  <a:srgbClr val="12141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46" name="Parenthèse ouvrante 745">
              <a:extLst>
                <a:ext uri="{FF2B5EF4-FFF2-40B4-BE49-F238E27FC236}">
                  <a16:creationId xmlns:a16="http://schemas.microsoft.com/office/drawing/2014/main" id="{90E6232B-9407-4C9C-9D9B-109AD6A99BA9}"/>
                </a:ext>
              </a:extLst>
            </p:cNvPr>
            <p:cNvSpPr/>
            <p:nvPr/>
          </p:nvSpPr>
          <p:spPr>
            <a:xfrm>
              <a:off x="1372858" y="1868905"/>
              <a:ext cx="102183" cy="672237"/>
            </a:xfrm>
            <a:prstGeom prst="leftBracket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7" name="Parenthèse ouvrante 746">
              <a:extLst>
                <a:ext uri="{FF2B5EF4-FFF2-40B4-BE49-F238E27FC236}">
                  <a16:creationId xmlns:a16="http://schemas.microsoft.com/office/drawing/2014/main" id="{F6FD897D-7665-4CF3-A77D-8AE0D888BDA5}"/>
                </a:ext>
              </a:extLst>
            </p:cNvPr>
            <p:cNvSpPr/>
            <p:nvPr/>
          </p:nvSpPr>
          <p:spPr>
            <a:xfrm>
              <a:off x="1393564" y="3566266"/>
              <a:ext cx="72678" cy="452298"/>
            </a:xfrm>
            <a:prstGeom prst="leftBracket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8" name="Text Box 267">
              <a:extLst>
                <a:ext uri="{FF2B5EF4-FFF2-40B4-BE49-F238E27FC236}">
                  <a16:creationId xmlns:a16="http://schemas.microsoft.com/office/drawing/2014/main" id="{0AFC0F59-047B-4A30-8C3A-6945F156A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828" y="1352592"/>
              <a:ext cx="277493" cy="118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/>
            <a:lstStyle/>
            <a:p>
              <a:pPr>
                <a:spcBef>
                  <a:spcPct val="50000"/>
                </a:spcBef>
              </a:pPr>
              <a:r>
                <a:rPr lang="fr-FR" sz="1400" b="1" dirty="0" err="1"/>
                <a:t>eBSGFV</a:t>
              </a:r>
              <a:endParaRPr lang="fr-FR" sz="1400" b="1" dirty="0"/>
            </a:p>
          </p:txBody>
        </p:sp>
        <p:sp>
          <p:nvSpPr>
            <p:cNvPr id="749" name="Text Box 267">
              <a:extLst>
                <a:ext uri="{FF2B5EF4-FFF2-40B4-BE49-F238E27FC236}">
                  <a16:creationId xmlns:a16="http://schemas.microsoft.com/office/drawing/2014/main" id="{EFE0CE9B-C42B-47B9-9C18-B966DB55F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472" y="2188001"/>
              <a:ext cx="277493" cy="118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/>
            <a:lstStyle/>
            <a:p>
              <a:pPr>
                <a:spcBef>
                  <a:spcPct val="50000"/>
                </a:spcBef>
              </a:pPr>
              <a:r>
                <a:rPr lang="fr-FR" sz="1400" b="1" dirty="0" err="1"/>
                <a:t>eBSOLV</a:t>
              </a:r>
              <a:endParaRPr lang="fr-FR" sz="1400" b="1" dirty="0"/>
            </a:p>
          </p:txBody>
        </p:sp>
        <p:sp>
          <p:nvSpPr>
            <p:cNvPr id="750" name="Text Box 267">
              <a:extLst>
                <a:ext uri="{FF2B5EF4-FFF2-40B4-BE49-F238E27FC236}">
                  <a16:creationId xmlns:a16="http://schemas.microsoft.com/office/drawing/2014/main" id="{8C1E8B64-7E20-4145-80BF-076F34ABE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266" y="2929264"/>
              <a:ext cx="277493" cy="118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/>
            <a:lstStyle/>
            <a:p>
              <a:pPr>
                <a:spcBef>
                  <a:spcPct val="50000"/>
                </a:spcBef>
              </a:pPr>
              <a:r>
                <a:rPr lang="fr-FR" sz="1400" b="1" dirty="0" err="1"/>
                <a:t>eBSIMV</a:t>
              </a:r>
              <a:endParaRPr lang="fr-FR" sz="1400" b="1" dirty="0"/>
            </a:p>
          </p:txBody>
        </p:sp>
        <p:grpSp>
          <p:nvGrpSpPr>
            <p:cNvPr id="751" name="Groupe 750">
              <a:extLst>
                <a:ext uri="{FF2B5EF4-FFF2-40B4-BE49-F238E27FC236}">
                  <a16:creationId xmlns:a16="http://schemas.microsoft.com/office/drawing/2014/main" id="{87290FF7-CE0E-423D-8732-035721730BAE}"/>
                </a:ext>
              </a:extLst>
            </p:cNvPr>
            <p:cNvGrpSpPr/>
            <p:nvPr/>
          </p:nvGrpSpPr>
          <p:grpSpPr>
            <a:xfrm>
              <a:off x="2872465" y="1130952"/>
              <a:ext cx="2072393" cy="591486"/>
              <a:chOff x="5824266" y="18680643"/>
              <a:chExt cx="3008541" cy="995375"/>
            </a:xfrm>
          </p:grpSpPr>
          <p:grpSp>
            <p:nvGrpSpPr>
              <p:cNvPr id="754" name="Grouper 116">
                <a:extLst>
                  <a:ext uri="{FF2B5EF4-FFF2-40B4-BE49-F238E27FC236}">
                    <a16:creationId xmlns:a16="http://schemas.microsoft.com/office/drawing/2014/main" id="{923B6932-E7F9-40E6-ADDD-D7D62A3A8F6C}"/>
                  </a:ext>
                </a:extLst>
              </p:cNvPr>
              <p:cNvGrpSpPr/>
              <p:nvPr/>
            </p:nvGrpSpPr>
            <p:grpSpPr>
              <a:xfrm>
                <a:off x="5824266" y="18680643"/>
                <a:ext cx="2139415" cy="995375"/>
                <a:chOff x="3751658" y="955135"/>
                <a:chExt cx="2139415" cy="995375"/>
              </a:xfrm>
            </p:grpSpPr>
            <p:sp>
              <p:nvSpPr>
                <p:cNvPr id="756" name="Text Box 7">
                  <a:extLst>
                    <a:ext uri="{FF2B5EF4-FFF2-40B4-BE49-F238E27FC236}">
                      <a16:creationId xmlns:a16="http://schemas.microsoft.com/office/drawing/2014/main" id="{423ED62E-9864-4050-A162-334F54DFA10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1658" y="955135"/>
                  <a:ext cx="981184" cy="473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36" tIns="45717" rIns="91436" bIns="45717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200" b="1" dirty="0">
                      <a:solidFill>
                        <a:srgbClr val="0000FF"/>
                      </a:solidFill>
                      <a:latin typeface="Calibri" pitchFamily="34" charset="0"/>
                    </a:rPr>
                    <a:t>ORF1</a:t>
                  </a:r>
                </a:p>
              </p:txBody>
            </p:sp>
            <p:sp>
              <p:nvSpPr>
                <p:cNvPr id="757" name="Text Box 8">
                  <a:extLst>
                    <a:ext uri="{FF2B5EF4-FFF2-40B4-BE49-F238E27FC236}">
                      <a16:creationId xmlns:a16="http://schemas.microsoft.com/office/drawing/2014/main" id="{6AAB4EF6-DB65-4CCA-A408-523219536A1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9626" y="1482285"/>
                  <a:ext cx="915352" cy="466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36" tIns="45717" rIns="91436" bIns="45717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200" b="1" dirty="0">
                      <a:solidFill>
                        <a:srgbClr val="66CCFF"/>
                      </a:solidFill>
                      <a:latin typeface="Calibri" pitchFamily="34" charset="0"/>
                    </a:rPr>
                    <a:t>ORF2</a:t>
                  </a:r>
                </a:p>
              </p:txBody>
            </p:sp>
            <p:sp>
              <p:nvSpPr>
                <p:cNvPr id="758" name="Text Box 9">
                  <a:extLst>
                    <a:ext uri="{FF2B5EF4-FFF2-40B4-BE49-F238E27FC236}">
                      <a16:creationId xmlns:a16="http://schemas.microsoft.com/office/drawing/2014/main" id="{1C414D62-A772-439F-A32C-51D0C2E45E7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62816" y="961920"/>
                  <a:ext cx="981184" cy="466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36" tIns="45717" rIns="91436" bIns="45717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200" b="1" dirty="0">
                      <a:solidFill>
                        <a:srgbClr val="FF0000"/>
                      </a:solidFill>
                      <a:latin typeface="Calibri" pitchFamily="34" charset="0"/>
                    </a:rPr>
                    <a:t>ORF3</a:t>
                  </a:r>
                </a:p>
              </p:txBody>
            </p:sp>
            <p:sp>
              <p:nvSpPr>
                <p:cNvPr id="759" name="Text Box 12">
                  <a:extLst>
                    <a:ext uri="{FF2B5EF4-FFF2-40B4-BE49-F238E27FC236}">
                      <a16:creationId xmlns:a16="http://schemas.microsoft.com/office/drawing/2014/main" id="{1B73337E-61CF-4186-BC39-7A3F23E7394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74804" y="1484376"/>
                  <a:ext cx="542583" cy="466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36" tIns="45717" rIns="91436" bIns="45717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200" b="1" dirty="0">
                      <a:latin typeface="Calibri" pitchFamily="34" charset="0"/>
                    </a:rPr>
                    <a:t>IG</a:t>
                  </a:r>
                </a:p>
              </p:txBody>
            </p:sp>
            <p:sp>
              <p:nvSpPr>
                <p:cNvPr id="760" name="AutoShape 5">
                  <a:extLst>
                    <a:ext uri="{FF2B5EF4-FFF2-40B4-BE49-F238E27FC236}">
                      <a16:creationId xmlns:a16="http://schemas.microsoft.com/office/drawing/2014/main" id="{965C2F3B-EB60-4FA0-BDCB-841E7C65CD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7641" y="1347000"/>
                  <a:ext cx="113432" cy="162109"/>
                </a:xfrm>
                <a:prstGeom prst="homePlate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62" name="AutoShape 3">
                  <a:extLst>
                    <a:ext uri="{FF2B5EF4-FFF2-40B4-BE49-F238E27FC236}">
                      <a16:creationId xmlns:a16="http://schemas.microsoft.com/office/drawing/2014/main" id="{8CA552B9-74C0-482F-AA5C-EF701BAE2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743" y="1351768"/>
                  <a:ext cx="105472" cy="162109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63" name="AutoShape 4">
                  <a:extLst>
                    <a:ext uri="{FF2B5EF4-FFF2-40B4-BE49-F238E27FC236}">
                      <a16:creationId xmlns:a16="http://schemas.microsoft.com/office/drawing/2014/main" id="{1E075916-D293-49F7-ABFA-97FDA84D8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41" y="1347000"/>
                  <a:ext cx="129352" cy="162109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64" name="AutoShape 6">
                  <a:extLst>
                    <a:ext uri="{FF2B5EF4-FFF2-40B4-BE49-F238E27FC236}">
                      <a16:creationId xmlns:a16="http://schemas.microsoft.com/office/drawing/2014/main" id="{F97B1525-C938-42DB-9BE0-5E67396DA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4130" y="1347000"/>
                  <a:ext cx="129352" cy="162109"/>
                </a:xfrm>
                <a:prstGeom prst="homePlate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65" name="AutoShape 11">
                  <a:extLst>
                    <a:ext uri="{FF2B5EF4-FFF2-40B4-BE49-F238E27FC236}">
                      <a16:creationId xmlns:a16="http://schemas.microsoft.com/office/drawing/2014/main" id="{F14E45BE-6165-48CB-B02F-7A4F3DD93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4175" y="1354152"/>
                  <a:ext cx="1295506" cy="159725"/>
                </a:xfrm>
                <a:prstGeom prst="homePlate">
                  <a:avLst>
                    <a:gd name="adj" fmla="val 73188"/>
                  </a:avLst>
                </a:prstGeom>
                <a:solidFill>
                  <a:srgbClr val="FF0000"/>
                </a:solidFill>
                <a:ln w="12700" algn="ctr">
                  <a:solidFill>
                    <a:srgbClr val="121415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755" name="ZoneTexte 754">
                <a:extLst>
                  <a:ext uri="{FF2B5EF4-FFF2-40B4-BE49-F238E27FC236}">
                    <a16:creationId xmlns:a16="http://schemas.microsoft.com/office/drawing/2014/main" id="{C1FA35DB-D3C0-44FE-A655-27387D242944}"/>
                  </a:ext>
                </a:extLst>
              </p:cNvPr>
              <p:cNvSpPr txBox="1"/>
              <p:nvPr/>
            </p:nvSpPr>
            <p:spPr>
              <a:xfrm>
                <a:off x="8034190" y="18847338"/>
                <a:ext cx="798617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7,5 </a:t>
                </a:r>
                <a:r>
                  <a:rPr lang="fr-FR" sz="1600" dirty="0" err="1"/>
                  <a:t>kbp</a:t>
                </a:r>
                <a:endParaRPr lang="fr-FR" sz="1600" dirty="0"/>
              </a:p>
            </p:txBody>
          </p:sp>
        </p:grpSp>
        <p:sp>
          <p:nvSpPr>
            <p:cNvPr id="752" name="ZoneTexte 120">
              <a:extLst>
                <a:ext uri="{FF2B5EF4-FFF2-40B4-BE49-F238E27FC236}">
                  <a16:creationId xmlns:a16="http://schemas.microsoft.com/office/drawing/2014/main" id="{2CB4513D-9599-4BC5-B517-245503AAD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702" y="1071139"/>
              <a:ext cx="2502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û"/>
              </a:pPr>
              <a:endParaRPr lang="fr-FR" sz="1400" dirty="0">
                <a:latin typeface="Calibri" pitchFamily="34" charset="0"/>
                <a:ea typeface="ＭＳ Ｐゴシック" pitchFamily="34" charset="-128"/>
              </a:endParaRPr>
            </a:p>
            <a:p>
              <a:r>
                <a:rPr lang="fr-FR" sz="1400" dirty="0" err="1">
                  <a:latin typeface="Calibri" pitchFamily="34" charset="0"/>
                  <a:ea typeface="ＭＳ Ｐゴシック" pitchFamily="34" charset="-128"/>
                </a:rPr>
                <a:t>Episomal</a:t>
              </a:r>
              <a:r>
                <a:rPr lang="fr-FR" sz="1400" dirty="0">
                  <a:latin typeface="Calibri" pitchFamily="34" charset="0"/>
                  <a:ea typeface="ＭＳ Ｐゴシック" pitchFamily="34" charset="-128"/>
                </a:rPr>
                <a:t> BSV </a:t>
              </a:r>
              <a:r>
                <a:rPr lang="fr-FR" sz="1400" dirty="0" err="1">
                  <a:latin typeface="Calibri" pitchFamily="34" charset="0"/>
                  <a:ea typeface="ＭＳ Ｐゴシック" pitchFamily="34" charset="-128"/>
                </a:rPr>
                <a:t>genome</a:t>
              </a:r>
              <a:r>
                <a:rPr lang="fr-FR" sz="1400" dirty="0">
                  <a:latin typeface="Calibri" pitchFamily="34" charset="0"/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753" name="Parenthèse ouvrante 752">
              <a:extLst>
                <a:ext uri="{FF2B5EF4-FFF2-40B4-BE49-F238E27FC236}">
                  <a16:creationId xmlns:a16="http://schemas.microsoft.com/office/drawing/2014/main" id="{90E6232B-9407-4C9C-9D9B-109AD6A99BA9}"/>
                </a:ext>
              </a:extLst>
            </p:cNvPr>
            <p:cNvSpPr/>
            <p:nvPr/>
          </p:nvSpPr>
          <p:spPr>
            <a:xfrm>
              <a:off x="1372858" y="2705568"/>
              <a:ext cx="102183" cy="672237"/>
            </a:xfrm>
            <a:prstGeom prst="leftBracket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9" name="Rectangle 868"/>
          <p:cNvSpPr/>
          <p:nvPr/>
        </p:nvSpPr>
        <p:spPr>
          <a:xfrm>
            <a:off x="420992" y="34961079"/>
            <a:ext cx="6928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Table 1. Raw data metrics for a Multiplex Low-Input Library on 1 </a:t>
            </a:r>
            <a:r>
              <a:rPr lang="en-US" sz="2400" b="1" dirty="0" err="1" smtClean="0"/>
              <a:t>SMRTcell</a:t>
            </a:r>
            <a:r>
              <a:rPr lang="en-US" sz="2400" b="1" dirty="0" smtClean="0"/>
              <a:t> 1M (Sequel I). </a:t>
            </a:r>
            <a:endParaRPr lang="en-US" sz="2400" dirty="0"/>
          </a:p>
        </p:txBody>
      </p:sp>
      <p:sp>
        <p:nvSpPr>
          <p:cNvPr id="873" name="Rectangle 872"/>
          <p:cNvSpPr/>
          <p:nvPr/>
        </p:nvSpPr>
        <p:spPr>
          <a:xfrm>
            <a:off x="7476958" y="34984126"/>
            <a:ext cx="7529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Figure 5.Coverage analysis on the enriched target region. </a:t>
            </a:r>
            <a:r>
              <a:rPr lang="en-US" sz="2400" dirty="0" smtClean="0"/>
              <a:t>By </a:t>
            </a:r>
            <a:r>
              <a:rPr lang="en-US" sz="2400" i="1" dirty="0" smtClean="0"/>
              <a:t>de novo </a:t>
            </a:r>
            <a:r>
              <a:rPr lang="en-US" sz="2400" dirty="0" smtClean="0"/>
              <a:t>assembly, </a:t>
            </a:r>
            <a:r>
              <a:rPr lang="en-US" sz="2400" dirty="0"/>
              <a:t>we </a:t>
            </a:r>
            <a:r>
              <a:rPr lang="en-US" sz="2400" dirty="0" smtClean="0"/>
              <a:t>obtained 1 </a:t>
            </a:r>
            <a:r>
              <a:rPr lang="en-US" sz="2400" dirty="0" err="1" smtClean="0"/>
              <a:t>contig</a:t>
            </a:r>
            <a:r>
              <a:rPr lang="en-US" sz="2400" dirty="0" smtClean="0"/>
              <a:t> for each allelic form of virus sequence (minimum size of 50Kb)</a:t>
            </a:r>
            <a:endParaRPr lang="en-US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262222" y="37853409"/>
            <a:ext cx="680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Objective</a:t>
            </a:r>
            <a:r>
              <a:rPr lang="fr-FR" sz="2800" dirty="0" smtClean="0"/>
              <a:t>: </a:t>
            </a:r>
            <a:r>
              <a:rPr lang="fr-FR" sz="2800" dirty="0" err="1" smtClean="0"/>
              <a:t>Sequencing</a:t>
            </a:r>
            <a:r>
              <a:rPr lang="fr-FR" sz="2800" dirty="0" smtClean="0"/>
              <a:t> large </a:t>
            </a:r>
            <a:r>
              <a:rPr lang="fr-FR" sz="2800" dirty="0" err="1" smtClean="0"/>
              <a:t>targeted</a:t>
            </a:r>
            <a:r>
              <a:rPr lang="fr-FR" sz="2800" dirty="0" smtClean="0"/>
              <a:t> </a:t>
            </a:r>
            <a:r>
              <a:rPr lang="fr-FR" sz="2800" dirty="0" err="1" smtClean="0"/>
              <a:t>regions</a:t>
            </a:r>
            <a:r>
              <a:rPr lang="fr-FR" sz="2800" dirty="0" smtClean="0"/>
              <a:t> of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few </a:t>
            </a:r>
            <a:r>
              <a:rPr lang="fr-FR" sz="2800" dirty="0" err="1" smtClean="0"/>
              <a:t>prior</a:t>
            </a:r>
            <a:r>
              <a:rPr lang="fr-FR" sz="2800" dirty="0" smtClean="0"/>
              <a:t> </a:t>
            </a:r>
            <a:r>
              <a:rPr lang="fr-FR" sz="2800" dirty="0" err="1" smtClean="0"/>
              <a:t>knowlegde</a:t>
            </a:r>
            <a:r>
              <a:rPr lang="fr-FR" sz="2800" dirty="0" smtClean="0"/>
              <a:t> on large panels </a:t>
            </a:r>
            <a:endParaRPr lang="fr-FR" sz="28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15919" y="39244251"/>
            <a:ext cx="1070090" cy="964436"/>
          </a:xfrm>
          <a:prstGeom prst="rect">
            <a:avLst/>
          </a:prstGeom>
        </p:spPr>
      </p:pic>
      <p:sp>
        <p:nvSpPr>
          <p:cNvPr id="874" name="ZoneTexte 873"/>
          <p:cNvSpPr txBox="1"/>
          <p:nvPr/>
        </p:nvSpPr>
        <p:spPr>
          <a:xfrm>
            <a:off x="11228806" y="39409387"/>
            <a:ext cx="3611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Pilot </a:t>
            </a:r>
            <a:r>
              <a:rPr lang="fr-FR" sz="2800" b="1" dirty="0" err="1" smtClean="0"/>
              <a:t>project</a:t>
            </a:r>
            <a:r>
              <a:rPr lang="fr-FR" sz="2800" b="1" dirty="0" smtClean="0"/>
              <a:t> in </a:t>
            </a:r>
            <a:r>
              <a:rPr lang="fr-FR" sz="2800" b="1" dirty="0" err="1" smtClean="0"/>
              <a:t>progress</a:t>
            </a:r>
            <a:r>
              <a:rPr lang="fr-FR" sz="2800" b="1" dirty="0" smtClean="0"/>
              <a:t> on </a:t>
            </a:r>
            <a:r>
              <a:rPr lang="fr-FR" sz="2800" b="1" dirty="0" err="1" smtClean="0"/>
              <a:t>Sunflower</a:t>
            </a:r>
            <a:r>
              <a:rPr lang="fr-FR" sz="2800" b="1" dirty="0" smtClean="0"/>
              <a:t> and Olive </a:t>
            </a:r>
            <a:r>
              <a:rPr lang="fr-FR" sz="2800" b="1" dirty="0" err="1" smtClean="0"/>
              <a:t>tree</a:t>
            </a:r>
            <a:endParaRPr lang="fr-FR" sz="2800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08065" y="40192059"/>
            <a:ext cx="1100046" cy="80003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38860" y="30033287"/>
            <a:ext cx="4783367" cy="3382178"/>
          </a:xfrm>
          <a:prstGeom prst="rect">
            <a:avLst/>
          </a:prstGeom>
        </p:spPr>
      </p:pic>
      <p:sp>
        <p:nvSpPr>
          <p:cNvPr id="881" name="Flèche courbée vers la gauche 880"/>
          <p:cNvSpPr/>
          <p:nvPr/>
        </p:nvSpPr>
        <p:spPr>
          <a:xfrm flipH="1">
            <a:off x="9641012" y="31528069"/>
            <a:ext cx="610845" cy="2058055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882" name="Groupe 881"/>
          <p:cNvGrpSpPr/>
          <p:nvPr/>
        </p:nvGrpSpPr>
        <p:grpSpPr>
          <a:xfrm>
            <a:off x="10422335" y="33206234"/>
            <a:ext cx="4250006" cy="1615191"/>
            <a:chOff x="5366902" y="32111579"/>
            <a:chExt cx="8933298" cy="3327113"/>
          </a:xfrm>
        </p:grpSpPr>
        <p:grpSp>
          <p:nvGrpSpPr>
            <p:cNvPr id="883" name="Groupe 882"/>
            <p:cNvGrpSpPr/>
            <p:nvPr/>
          </p:nvGrpSpPr>
          <p:grpSpPr>
            <a:xfrm>
              <a:off x="5366902" y="32111579"/>
              <a:ext cx="8933298" cy="3327113"/>
              <a:chOff x="2099142" y="2079812"/>
              <a:chExt cx="6031846" cy="2341189"/>
            </a:xfrm>
          </p:grpSpPr>
          <p:pic>
            <p:nvPicPr>
              <p:cNvPr id="887" name="Image 886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9142" y="2239776"/>
                <a:ext cx="5895975" cy="2181225"/>
              </a:xfrm>
              <a:prstGeom prst="rect">
                <a:avLst/>
              </a:prstGeom>
            </p:spPr>
          </p:pic>
          <p:sp>
            <p:nvSpPr>
              <p:cNvPr id="888" name="Rectangle 887"/>
              <p:cNvSpPr/>
              <p:nvPr/>
            </p:nvSpPr>
            <p:spPr>
              <a:xfrm>
                <a:off x="7198659" y="2079812"/>
                <a:ext cx="932329" cy="1250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84" name="Rectangle 883"/>
            <p:cNvSpPr/>
            <p:nvPr/>
          </p:nvSpPr>
          <p:spPr>
            <a:xfrm>
              <a:off x="11747500" y="34747226"/>
              <a:ext cx="850900" cy="241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12001500" y="34988500"/>
              <a:ext cx="917900" cy="450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86" name="Connecteur droit 885"/>
            <p:cNvCxnSpPr/>
            <p:nvPr/>
          </p:nvCxnSpPr>
          <p:spPr>
            <a:xfrm>
              <a:off x="5801039" y="35039300"/>
              <a:ext cx="831063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ZoneTexte 25"/>
          <p:cNvSpPr txBox="1"/>
          <p:nvPr/>
        </p:nvSpPr>
        <p:spPr>
          <a:xfrm>
            <a:off x="7476957" y="32020643"/>
            <a:ext cx="2383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some</a:t>
            </a:r>
            <a:r>
              <a:rPr lang="fr-FR" sz="1600" dirty="0" smtClean="0"/>
              <a:t> </a:t>
            </a:r>
            <a:r>
              <a:rPr lang="fr-FR" sz="1600" dirty="0" err="1" smtClean="0"/>
              <a:t>sgRNAs</a:t>
            </a:r>
            <a:r>
              <a:rPr lang="fr-FR" sz="1600" dirty="0" smtClean="0"/>
              <a:t>, </a:t>
            </a:r>
            <a:r>
              <a:rPr lang="fr-FR" sz="1600" dirty="0" err="1" smtClean="0"/>
              <a:t>we</a:t>
            </a:r>
            <a:r>
              <a:rPr lang="fr-FR" sz="1600" dirty="0" smtClean="0"/>
              <a:t> are able to capture long DNA fragments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genomic</a:t>
            </a:r>
            <a:r>
              <a:rPr lang="fr-FR" sz="1600" dirty="0" smtClean="0"/>
              <a:t> information +/- 20Kb </a:t>
            </a:r>
            <a:r>
              <a:rPr lang="fr-FR" sz="1600" dirty="0" err="1" smtClean="0"/>
              <a:t>flanking</a:t>
            </a:r>
            <a:r>
              <a:rPr lang="fr-FR" sz="1600" dirty="0" smtClean="0"/>
              <a:t> </a:t>
            </a:r>
            <a:r>
              <a:rPr lang="fr-FR" sz="1600" dirty="0" err="1" smtClean="0"/>
              <a:t>target</a:t>
            </a:r>
            <a:r>
              <a:rPr lang="fr-FR" sz="1600" dirty="0" smtClean="0"/>
              <a:t> </a:t>
            </a:r>
            <a:r>
              <a:rPr lang="fr-FR" sz="1600" dirty="0" err="1" smtClean="0"/>
              <a:t>region</a:t>
            </a:r>
            <a:endParaRPr lang="fr-FR" sz="1600" dirty="0"/>
          </a:p>
        </p:txBody>
      </p:sp>
      <p:pic>
        <p:nvPicPr>
          <p:cNvPr id="889" name="Image 88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5172" y="34694882"/>
            <a:ext cx="1554198" cy="234596"/>
          </a:xfrm>
          <a:prstGeom prst="rect">
            <a:avLst/>
          </a:prstGeom>
        </p:spPr>
      </p:pic>
      <p:sp>
        <p:nvSpPr>
          <p:cNvPr id="890" name="ZoneTexte 889"/>
          <p:cNvSpPr txBox="1"/>
          <p:nvPr/>
        </p:nvSpPr>
        <p:spPr>
          <a:xfrm>
            <a:off x="568569" y="13874469"/>
            <a:ext cx="2066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7F8A99"/>
                </a:solidFill>
              </a:rPr>
              <a:t>Frozen</a:t>
            </a:r>
            <a:r>
              <a:rPr lang="fr-FR" sz="2000" b="1" dirty="0" smtClean="0">
                <a:solidFill>
                  <a:srgbClr val="7F8A99"/>
                </a:solidFill>
              </a:rPr>
              <a:t> </a:t>
            </a:r>
            <a:r>
              <a:rPr lang="fr-FR" sz="2000" b="1" dirty="0" err="1" smtClean="0">
                <a:solidFill>
                  <a:srgbClr val="7F8A99"/>
                </a:solidFill>
              </a:rPr>
              <a:t>material</a:t>
            </a:r>
            <a:r>
              <a:rPr lang="fr-FR" sz="2000" b="1" dirty="0" smtClean="0">
                <a:solidFill>
                  <a:srgbClr val="7F8A99"/>
                </a:solidFill>
              </a:rPr>
              <a:t> (1-5g)</a:t>
            </a:r>
            <a:endParaRPr lang="fr-FR" sz="2000" b="1" dirty="0">
              <a:solidFill>
                <a:srgbClr val="7F8A9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97065" y="39238732"/>
            <a:ext cx="4585223" cy="17431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737598" y="27783674"/>
            <a:ext cx="3688613" cy="2911047"/>
          </a:xfrm>
          <a:prstGeom prst="rect">
            <a:avLst/>
          </a:prstGeom>
        </p:spPr>
      </p:pic>
      <p:sp>
        <p:nvSpPr>
          <p:cNvPr id="892" name="Rectangle 891"/>
          <p:cNvSpPr/>
          <p:nvPr/>
        </p:nvSpPr>
        <p:spPr>
          <a:xfrm>
            <a:off x="15446416" y="30805665"/>
            <a:ext cx="4823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Table 2. Raw data metrics for a Multiplex Low-Input Library on 1 </a:t>
            </a:r>
            <a:r>
              <a:rPr lang="en-US" sz="2400" b="1" dirty="0" err="1" smtClean="0"/>
              <a:t>SMRTcell</a:t>
            </a:r>
            <a:r>
              <a:rPr lang="en-US" sz="2400" b="1" dirty="0" smtClean="0"/>
              <a:t> 8M (Sequel II). </a:t>
            </a:r>
            <a:endParaRPr lang="en-US" sz="2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5446416" y="33734226"/>
            <a:ext cx="1331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b="1" dirty="0" err="1" smtClean="0"/>
              <a:t>Haplotype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differenciation</a:t>
            </a:r>
            <a:r>
              <a:rPr lang="fr-FR" sz="28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b="1" dirty="0" err="1" smtClean="0"/>
              <a:t>possibility</a:t>
            </a:r>
            <a:r>
              <a:rPr lang="fr-FR" sz="2800" b="1" dirty="0" smtClean="0"/>
              <a:t> to capture the </a:t>
            </a:r>
            <a:r>
              <a:rPr lang="fr-FR" sz="2800" b="1" dirty="0" err="1" smtClean="0"/>
              <a:t>entire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region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if </a:t>
            </a:r>
            <a:r>
              <a:rPr lang="fr-FR" sz="2800" b="1" dirty="0" err="1" smtClean="0"/>
              <a:t>there</a:t>
            </a:r>
            <a:r>
              <a:rPr lang="fr-FR" sz="2800" b="1" dirty="0" smtClean="0"/>
              <a:t> are large insertion (40Kb)</a:t>
            </a:r>
            <a:endParaRPr lang="fr-FR" sz="2800" b="1" dirty="0"/>
          </a:p>
        </p:txBody>
      </p:sp>
      <p:pic>
        <p:nvPicPr>
          <p:cNvPr id="899" name="Image 898"/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>
          <a:xfrm>
            <a:off x="11795081" y="41497249"/>
            <a:ext cx="2165311" cy="121698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3298" y="23987528"/>
            <a:ext cx="119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Case </a:t>
            </a:r>
            <a:r>
              <a:rPr lang="fr-FR" sz="4000" b="1" dirty="0" err="1" smtClean="0">
                <a:solidFill>
                  <a:schemeClr val="bg1"/>
                </a:solidFill>
              </a:rPr>
              <a:t>study</a:t>
            </a:r>
            <a:r>
              <a:rPr lang="fr-FR" sz="4000" b="1" dirty="0" smtClean="0">
                <a:solidFill>
                  <a:schemeClr val="bg1"/>
                </a:solidFill>
              </a:rPr>
              <a:t> 1 : </a:t>
            </a:r>
            <a:r>
              <a:rPr lang="fr-FR" sz="4000" b="1" dirty="0" err="1" smtClean="0">
                <a:solidFill>
                  <a:schemeClr val="bg1"/>
                </a:solidFill>
              </a:rPr>
              <a:t>Characterizing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</a:rPr>
              <a:t>complex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</a:rPr>
              <a:t>viruses</a:t>
            </a:r>
            <a:r>
              <a:rPr lang="fr-FR" sz="4000" b="1" dirty="0" smtClean="0">
                <a:solidFill>
                  <a:schemeClr val="bg1"/>
                </a:solidFill>
              </a:rPr>
              <a:t> insertion in banana </a:t>
            </a:r>
            <a:r>
              <a:rPr lang="fr-FR" sz="4000" b="1" dirty="0" err="1" smtClean="0">
                <a:solidFill>
                  <a:schemeClr val="bg1"/>
                </a:solidFill>
              </a:rPr>
              <a:t>genome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432" name="ZoneTexte 4"/>
          <p:cNvSpPr txBox="1">
            <a:spLocks noChangeArrowheads="1"/>
          </p:cNvSpPr>
          <p:nvPr/>
        </p:nvSpPr>
        <p:spPr bwMode="auto">
          <a:xfrm>
            <a:off x="15255988" y="23179653"/>
            <a:ext cx="14662579" cy="1310268"/>
          </a:xfrm>
          <a:prstGeom prst="rect">
            <a:avLst/>
          </a:prstGeom>
          <a:solidFill>
            <a:srgbClr val="5CAFB8"/>
          </a:solidFill>
          <a:ln>
            <a:solidFill>
              <a:srgbClr val="5CAFB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fr-FR" altLang="fr-FR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3" name="ZoneTexte 432"/>
          <p:cNvSpPr txBox="1"/>
          <p:nvPr/>
        </p:nvSpPr>
        <p:spPr>
          <a:xfrm>
            <a:off x="15267199" y="23227180"/>
            <a:ext cx="12660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Case </a:t>
            </a:r>
            <a:r>
              <a:rPr lang="fr-FR" sz="4000" b="1" dirty="0" err="1" smtClean="0">
                <a:solidFill>
                  <a:schemeClr val="bg1"/>
                </a:solidFill>
              </a:rPr>
              <a:t>study</a:t>
            </a:r>
            <a:r>
              <a:rPr lang="fr-FR" sz="4000" b="1" dirty="0" smtClean="0">
                <a:solidFill>
                  <a:schemeClr val="bg1"/>
                </a:solidFill>
              </a:rPr>
              <a:t> 2 : </a:t>
            </a:r>
            <a:r>
              <a:rPr lang="fr-FR" sz="4000" b="1" dirty="0" err="1" smtClean="0">
                <a:solidFill>
                  <a:schemeClr val="bg1"/>
                </a:solidFill>
              </a:rPr>
              <a:t>Determining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</a:rPr>
              <a:t>diversity</a:t>
            </a:r>
            <a:r>
              <a:rPr lang="fr-FR" sz="4000" b="1" dirty="0" smtClean="0">
                <a:solidFill>
                  <a:schemeClr val="bg1"/>
                </a:solidFill>
              </a:rPr>
              <a:t> of </a:t>
            </a:r>
            <a:r>
              <a:rPr lang="fr-FR" sz="4000" b="1" dirty="0" err="1" smtClean="0">
                <a:solidFill>
                  <a:schemeClr val="bg1"/>
                </a:solidFill>
              </a:rPr>
              <a:t>target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</a:rPr>
              <a:t>region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</a:rPr>
              <a:t>from</a:t>
            </a:r>
            <a:r>
              <a:rPr lang="fr-FR" sz="4000" b="1" dirty="0" smtClean="0">
                <a:solidFill>
                  <a:schemeClr val="bg1"/>
                </a:solidFill>
              </a:rPr>
              <a:t> 11 </a:t>
            </a:r>
            <a:r>
              <a:rPr lang="fr-FR" sz="4000" b="1" dirty="0" err="1" smtClean="0">
                <a:solidFill>
                  <a:schemeClr val="bg1"/>
                </a:solidFill>
              </a:rPr>
              <a:t>grapevine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</a:rPr>
              <a:t>genotypes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435" name="Image 434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r="10298" b="15686"/>
          <a:stretch/>
        </p:blipFill>
        <p:spPr>
          <a:xfrm>
            <a:off x="28792819" y="23159643"/>
            <a:ext cx="1152428" cy="1342938"/>
          </a:xfrm>
          <a:prstGeom prst="rect">
            <a:avLst/>
          </a:prstGeom>
        </p:spPr>
      </p:pic>
      <p:sp>
        <p:nvSpPr>
          <p:cNvPr id="440" name="ZoneTexte 439"/>
          <p:cNvSpPr txBox="1"/>
          <p:nvPr/>
        </p:nvSpPr>
        <p:spPr>
          <a:xfrm>
            <a:off x="16294027" y="11314504"/>
            <a:ext cx="1451917" cy="660926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Downloading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441" name="ZoneTexte 440"/>
          <p:cNvSpPr txBox="1"/>
          <p:nvPr/>
        </p:nvSpPr>
        <p:spPr>
          <a:xfrm>
            <a:off x="18198118" y="11306884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Data Correction</a:t>
            </a:r>
            <a:endParaRPr lang="fr-FR" dirty="0"/>
          </a:p>
        </p:txBody>
      </p:sp>
      <p:cxnSp>
        <p:nvCxnSpPr>
          <p:cNvPr id="442" name="Connecteur droit avec flèche 441"/>
          <p:cNvCxnSpPr>
            <a:stCxn id="440" idx="3"/>
          </p:cNvCxnSpPr>
          <p:nvPr/>
        </p:nvCxnSpPr>
        <p:spPr>
          <a:xfrm>
            <a:off x="17745944" y="11644967"/>
            <a:ext cx="4432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ZoneTexte 442"/>
          <p:cNvSpPr txBox="1"/>
          <p:nvPr/>
        </p:nvSpPr>
        <p:spPr>
          <a:xfrm>
            <a:off x="18197946" y="11981617"/>
            <a:ext cx="14459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SMRTLink</a:t>
            </a:r>
            <a:endParaRPr lang="fr-FR" dirty="0"/>
          </a:p>
        </p:txBody>
      </p:sp>
      <p:sp>
        <p:nvSpPr>
          <p:cNvPr id="444" name="Organigramme : Décision 443"/>
          <p:cNvSpPr/>
          <p:nvPr/>
        </p:nvSpPr>
        <p:spPr>
          <a:xfrm>
            <a:off x="20087311" y="11082541"/>
            <a:ext cx="1732297" cy="1138387"/>
          </a:xfrm>
          <a:prstGeom prst="flowChartDecision">
            <a:avLst/>
          </a:prstGeom>
          <a:solidFill>
            <a:srgbClr val="FFF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5" name="Rectangle 444"/>
          <p:cNvSpPr/>
          <p:nvPr/>
        </p:nvSpPr>
        <p:spPr>
          <a:xfrm>
            <a:off x="16284676" y="11314504"/>
            <a:ext cx="1461268" cy="65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6" name="Rectangle 445"/>
          <p:cNvSpPr/>
          <p:nvPr/>
        </p:nvSpPr>
        <p:spPr>
          <a:xfrm>
            <a:off x="18198118" y="11306885"/>
            <a:ext cx="1445967" cy="660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7" name="Rectangle 446"/>
          <p:cNvSpPr/>
          <p:nvPr/>
        </p:nvSpPr>
        <p:spPr>
          <a:xfrm>
            <a:off x="18195786" y="11972485"/>
            <a:ext cx="1445967" cy="383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8" name="Connecteur droit avec flèche 447"/>
          <p:cNvCxnSpPr/>
          <p:nvPr/>
        </p:nvCxnSpPr>
        <p:spPr>
          <a:xfrm flipV="1">
            <a:off x="19644085" y="11657859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Rectangle 448"/>
          <p:cNvSpPr/>
          <p:nvPr/>
        </p:nvSpPr>
        <p:spPr>
          <a:xfrm>
            <a:off x="20303830" y="11403601"/>
            <a:ext cx="1356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Multiplexed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Data</a:t>
            </a:r>
            <a:endParaRPr lang="fr-FR" dirty="0"/>
          </a:p>
        </p:txBody>
      </p:sp>
      <p:sp>
        <p:nvSpPr>
          <p:cNvPr id="450" name="ZoneTexte 449"/>
          <p:cNvSpPr txBox="1"/>
          <p:nvPr/>
        </p:nvSpPr>
        <p:spPr>
          <a:xfrm>
            <a:off x="22230073" y="11457929"/>
            <a:ext cx="161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Demultiplexing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451" name="Connecteur droit avec flèche 450"/>
          <p:cNvCxnSpPr/>
          <p:nvPr/>
        </p:nvCxnSpPr>
        <p:spPr>
          <a:xfrm flipV="1">
            <a:off x="21808072" y="11651734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Rectangle 452"/>
          <p:cNvSpPr/>
          <p:nvPr/>
        </p:nvSpPr>
        <p:spPr>
          <a:xfrm>
            <a:off x="22231731" y="11321778"/>
            <a:ext cx="1606218" cy="689701"/>
          </a:xfrm>
          <a:prstGeom prst="rect">
            <a:avLst/>
          </a:prstGeom>
          <a:solidFill>
            <a:srgbClr val="00DAD5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5" name="Connecteur droit avec flèche 454"/>
          <p:cNvCxnSpPr/>
          <p:nvPr/>
        </p:nvCxnSpPr>
        <p:spPr>
          <a:xfrm>
            <a:off x="21891670" y="13054834"/>
            <a:ext cx="32405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Organigramme : Décision 455"/>
          <p:cNvSpPr/>
          <p:nvPr/>
        </p:nvSpPr>
        <p:spPr>
          <a:xfrm>
            <a:off x="22222030" y="12497687"/>
            <a:ext cx="1732297" cy="1138387"/>
          </a:xfrm>
          <a:prstGeom prst="flowChartDecision">
            <a:avLst/>
          </a:prstGeom>
          <a:solidFill>
            <a:srgbClr val="FFF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7" name="Rectangle 456"/>
          <p:cNvSpPr/>
          <p:nvPr/>
        </p:nvSpPr>
        <p:spPr>
          <a:xfrm>
            <a:off x="22271486" y="12856846"/>
            <a:ext cx="1690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Ultra </a:t>
            </a:r>
            <a:r>
              <a:rPr lang="fr-FR" dirty="0" err="1" smtClean="0"/>
              <a:t>Low</a:t>
            </a:r>
            <a:r>
              <a:rPr lang="fr-FR" dirty="0" smtClean="0"/>
              <a:t> Input </a:t>
            </a:r>
          </a:p>
          <a:p>
            <a:pPr algn="ctr"/>
            <a:r>
              <a:rPr lang="fr-FR" dirty="0" smtClean="0"/>
              <a:t>Data</a:t>
            </a:r>
            <a:endParaRPr lang="fr-FR" dirty="0"/>
          </a:p>
        </p:txBody>
      </p:sp>
      <p:cxnSp>
        <p:nvCxnSpPr>
          <p:cNvPr id="458" name="Connecteur droit 457"/>
          <p:cNvCxnSpPr/>
          <p:nvPr/>
        </p:nvCxnSpPr>
        <p:spPr>
          <a:xfrm>
            <a:off x="21902578" y="11657858"/>
            <a:ext cx="0" cy="1409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Rectangle 458"/>
          <p:cNvSpPr/>
          <p:nvPr/>
        </p:nvSpPr>
        <p:spPr>
          <a:xfrm>
            <a:off x="21748296" y="11343608"/>
            <a:ext cx="452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/>
              <a:t>Yes</a:t>
            </a:r>
            <a:endParaRPr lang="fr-FR" sz="1600" dirty="0"/>
          </a:p>
        </p:txBody>
      </p:sp>
      <p:sp>
        <p:nvSpPr>
          <p:cNvPr id="460" name="Rectangle 459"/>
          <p:cNvSpPr/>
          <p:nvPr/>
        </p:nvSpPr>
        <p:spPr>
          <a:xfrm>
            <a:off x="21468519" y="12330464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/>
              <a:t>No</a:t>
            </a:r>
            <a:endParaRPr lang="fr-FR" sz="1600" dirty="0"/>
          </a:p>
        </p:txBody>
      </p:sp>
      <p:sp>
        <p:nvSpPr>
          <p:cNvPr id="461" name="ZoneTexte 460"/>
          <p:cNvSpPr txBox="1"/>
          <p:nvPr/>
        </p:nvSpPr>
        <p:spPr>
          <a:xfrm>
            <a:off x="24381190" y="12574431"/>
            <a:ext cx="1445967" cy="738664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Trimming</a:t>
            </a:r>
            <a:endParaRPr lang="fr-FR" dirty="0" smtClean="0"/>
          </a:p>
          <a:p>
            <a:pPr algn="ctr"/>
            <a:endParaRPr lang="fr-FR" sz="2400" dirty="0"/>
          </a:p>
        </p:txBody>
      </p:sp>
      <p:sp>
        <p:nvSpPr>
          <p:cNvPr id="463" name="Rectangle 462"/>
          <p:cNvSpPr/>
          <p:nvPr/>
        </p:nvSpPr>
        <p:spPr>
          <a:xfrm>
            <a:off x="24381190" y="12567850"/>
            <a:ext cx="1445967" cy="74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5" name="Connecteur droit avec flèche 464"/>
          <p:cNvCxnSpPr/>
          <p:nvPr/>
        </p:nvCxnSpPr>
        <p:spPr>
          <a:xfrm flipV="1">
            <a:off x="25832609" y="13064429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ZoneTexte 465"/>
          <p:cNvSpPr txBox="1"/>
          <p:nvPr/>
        </p:nvSpPr>
        <p:spPr>
          <a:xfrm>
            <a:off x="26289263" y="12563970"/>
            <a:ext cx="1514409" cy="738664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Deduplicating</a:t>
            </a:r>
            <a:endParaRPr lang="fr-FR" dirty="0" smtClean="0"/>
          </a:p>
          <a:p>
            <a:pPr algn="ctr"/>
            <a:endParaRPr lang="fr-FR" sz="2400" dirty="0"/>
          </a:p>
        </p:txBody>
      </p:sp>
      <p:sp>
        <p:nvSpPr>
          <p:cNvPr id="468" name="Rectangle 467"/>
          <p:cNvSpPr/>
          <p:nvPr/>
        </p:nvSpPr>
        <p:spPr>
          <a:xfrm>
            <a:off x="26282185" y="12563970"/>
            <a:ext cx="152783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0" name="Connecteur droit avec flèche 469"/>
          <p:cNvCxnSpPr/>
          <p:nvPr/>
        </p:nvCxnSpPr>
        <p:spPr>
          <a:xfrm flipV="1">
            <a:off x="27804351" y="13064429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ZoneTexte 470"/>
          <p:cNvSpPr txBox="1"/>
          <p:nvPr/>
        </p:nvSpPr>
        <p:spPr>
          <a:xfrm>
            <a:off x="28266627" y="12563970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Fasta</a:t>
            </a:r>
            <a:r>
              <a:rPr lang="fr-FR" dirty="0" smtClean="0"/>
              <a:t> conversion</a:t>
            </a:r>
            <a:endParaRPr lang="fr-FR" dirty="0"/>
          </a:p>
        </p:txBody>
      </p:sp>
      <p:sp>
        <p:nvSpPr>
          <p:cNvPr id="473" name="Rectangle 472"/>
          <p:cNvSpPr/>
          <p:nvPr/>
        </p:nvSpPr>
        <p:spPr>
          <a:xfrm>
            <a:off x="28264813" y="12563970"/>
            <a:ext cx="1445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5" name="Connecteur droit avec flèche 474"/>
          <p:cNvCxnSpPr/>
          <p:nvPr/>
        </p:nvCxnSpPr>
        <p:spPr>
          <a:xfrm flipV="1">
            <a:off x="23939965" y="13064429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Connecteur droit 475"/>
          <p:cNvCxnSpPr/>
          <p:nvPr/>
        </p:nvCxnSpPr>
        <p:spPr>
          <a:xfrm>
            <a:off x="23858538" y="11688331"/>
            <a:ext cx="5129258" cy="13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Connecteur droit avec flèche 476"/>
          <p:cNvCxnSpPr>
            <a:endCxn id="473" idx="0"/>
          </p:cNvCxnSpPr>
          <p:nvPr/>
        </p:nvCxnSpPr>
        <p:spPr>
          <a:xfrm>
            <a:off x="28987796" y="11716089"/>
            <a:ext cx="1" cy="847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ZoneTexte 478"/>
          <p:cNvSpPr txBox="1"/>
          <p:nvPr/>
        </p:nvSpPr>
        <p:spPr>
          <a:xfrm>
            <a:off x="16852952" y="14212184"/>
            <a:ext cx="1445967" cy="923330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Mapping</a:t>
            </a:r>
            <a:r>
              <a:rPr lang="fr-FR" dirty="0" smtClean="0"/>
              <a:t> on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endParaRPr lang="fr-FR" dirty="0"/>
          </a:p>
        </p:txBody>
      </p:sp>
      <p:sp>
        <p:nvSpPr>
          <p:cNvPr id="480" name="ZoneTexte 479"/>
          <p:cNvSpPr txBox="1"/>
          <p:nvPr/>
        </p:nvSpPr>
        <p:spPr>
          <a:xfrm>
            <a:off x="16852952" y="15158104"/>
            <a:ext cx="14459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minimap2</a:t>
            </a:r>
            <a:endParaRPr lang="fr-FR" dirty="0"/>
          </a:p>
        </p:txBody>
      </p:sp>
      <p:sp>
        <p:nvSpPr>
          <p:cNvPr id="481" name="Rectangle 480"/>
          <p:cNvSpPr/>
          <p:nvPr/>
        </p:nvSpPr>
        <p:spPr>
          <a:xfrm>
            <a:off x="16852952" y="14212185"/>
            <a:ext cx="1445967" cy="9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2" name="Rectangle 481"/>
          <p:cNvSpPr/>
          <p:nvPr/>
        </p:nvSpPr>
        <p:spPr>
          <a:xfrm>
            <a:off x="16852952" y="15142864"/>
            <a:ext cx="1445967" cy="383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3" name="Connecteur droit avec flèche 482"/>
          <p:cNvCxnSpPr/>
          <p:nvPr/>
        </p:nvCxnSpPr>
        <p:spPr>
          <a:xfrm flipV="1">
            <a:off x="18298919" y="14563159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4" name="ZoneTexte 483"/>
          <p:cNvSpPr txBox="1"/>
          <p:nvPr/>
        </p:nvSpPr>
        <p:spPr>
          <a:xfrm>
            <a:off x="18742145" y="14212184"/>
            <a:ext cx="1445967" cy="923330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Reads</a:t>
            </a:r>
            <a:r>
              <a:rPr lang="fr-FR" dirty="0" smtClean="0"/>
              <a:t> extraction on </a:t>
            </a:r>
            <a:r>
              <a:rPr lang="fr-FR" dirty="0" err="1" smtClean="0"/>
              <a:t>target</a:t>
            </a:r>
            <a:endParaRPr lang="fr-FR" dirty="0"/>
          </a:p>
        </p:txBody>
      </p:sp>
      <p:sp>
        <p:nvSpPr>
          <p:cNvPr id="485" name="ZoneTexte 484"/>
          <p:cNvSpPr txBox="1"/>
          <p:nvPr/>
        </p:nvSpPr>
        <p:spPr>
          <a:xfrm>
            <a:off x="18742145" y="15158105"/>
            <a:ext cx="144596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Samtools</a:t>
            </a:r>
            <a:endParaRPr lang="fr-FR" dirty="0" smtClean="0"/>
          </a:p>
          <a:p>
            <a:pPr algn="ctr"/>
            <a:r>
              <a:rPr lang="fr-FR" dirty="0" err="1" smtClean="0"/>
              <a:t>seqfilter</a:t>
            </a:r>
            <a:endParaRPr lang="fr-FR" dirty="0"/>
          </a:p>
        </p:txBody>
      </p:sp>
      <p:sp>
        <p:nvSpPr>
          <p:cNvPr id="486" name="Rectangle 485"/>
          <p:cNvSpPr/>
          <p:nvPr/>
        </p:nvSpPr>
        <p:spPr>
          <a:xfrm>
            <a:off x="18742145" y="14212185"/>
            <a:ext cx="1445967" cy="930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7" name="Rectangle 486"/>
          <p:cNvSpPr/>
          <p:nvPr/>
        </p:nvSpPr>
        <p:spPr>
          <a:xfrm>
            <a:off x="18742145" y="15142864"/>
            <a:ext cx="1445967" cy="65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8" name="Connecteur droit avec flèche 487"/>
          <p:cNvCxnSpPr/>
          <p:nvPr/>
        </p:nvCxnSpPr>
        <p:spPr>
          <a:xfrm flipV="1">
            <a:off x="20188112" y="14563159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ZoneTexte 488"/>
          <p:cNvSpPr txBox="1"/>
          <p:nvPr/>
        </p:nvSpPr>
        <p:spPr>
          <a:xfrm>
            <a:off x="20631338" y="14202908"/>
            <a:ext cx="1445967" cy="738664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Assembly</a:t>
            </a:r>
            <a:endParaRPr lang="fr-FR" dirty="0" smtClean="0"/>
          </a:p>
          <a:p>
            <a:pPr algn="ctr"/>
            <a:endParaRPr lang="fr-FR" sz="2400" dirty="0"/>
          </a:p>
        </p:txBody>
      </p:sp>
      <p:sp>
        <p:nvSpPr>
          <p:cNvPr id="490" name="ZoneTexte 489"/>
          <p:cNvSpPr txBox="1"/>
          <p:nvPr/>
        </p:nvSpPr>
        <p:spPr>
          <a:xfrm>
            <a:off x="20631338" y="14892609"/>
            <a:ext cx="14459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canu</a:t>
            </a:r>
            <a:endParaRPr lang="fr-FR" dirty="0"/>
          </a:p>
        </p:txBody>
      </p:sp>
      <p:sp>
        <p:nvSpPr>
          <p:cNvPr id="491" name="Rectangle 490"/>
          <p:cNvSpPr/>
          <p:nvPr/>
        </p:nvSpPr>
        <p:spPr>
          <a:xfrm>
            <a:off x="20631338" y="14202908"/>
            <a:ext cx="1445967" cy="689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2" name="Rectangle 491"/>
          <p:cNvSpPr/>
          <p:nvPr/>
        </p:nvSpPr>
        <p:spPr>
          <a:xfrm>
            <a:off x="20631338" y="14892609"/>
            <a:ext cx="1445967" cy="383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3" name="Connecteur droit avec flèche 492"/>
          <p:cNvCxnSpPr/>
          <p:nvPr/>
        </p:nvCxnSpPr>
        <p:spPr>
          <a:xfrm flipV="1">
            <a:off x="22077306" y="14553883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ZoneTexte 493"/>
          <p:cNvSpPr txBox="1"/>
          <p:nvPr/>
        </p:nvSpPr>
        <p:spPr>
          <a:xfrm>
            <a:off x="22516383" y="14202908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Mapping</a:t>
            </a:r>
            <a:r>
              <a:rPr lang="fr-FR" dirty="0" smtClean="0"/>
              <a:t> on </a:t>
            </a:r>
            <a:r>
              <a:rPr lang="fr-FR" dirty="0" err="1" smtClean="0"/>
              <a:t>assembly</a:t>
            </a:r>
            <a:endParaRPr lang="fr-FR" dirty="0" smtClean="0"/>
          </a:p>
        </p:txBody>
      </p:sp>
      <p:sp>
        <p:nvSpPr>
          <p:cNvPr id="495" name="ZoneTexte 494"/>
          <p:cNvSpPr txBox="1"/>
          <p:nvPr/>
        </p:nvSpPr>
        <p:spPr>
          <a:xfrm>
            <a:off x="22510987" y="14860821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minimap2</a:t>
            </a:r>
            <a:endParaRPr lang="fr-FR" dirty="0"/>
          </a:p>
        </p:txBody>
      </p:sp>
      <p:sp>
        <p:nvSpPr>
          <p:cNvPr id="496" name="Rectangle 495"/>
          <p:cNvSpPr/>
          <p:nvPr/>
        </p:nvSpPr>
        <p:spPr>
          <a:xfrm>
            <a:off x="22516383" y="14202908"/>
            <a:ext cx="1431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7" name="Rectangle 496"/>
          <p:cNvSpPr/>
          <p:nvPr/>
        </p:nvSpPr>
        <p:spPr>
          <a:xfrm>
            <a:off x="22516383" y="14853201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8" name="Connecteur droit avec flèche 497"/>
          <p:cNvCxnSpPr/>
          <p:nvPr/>
        </p:nvCxnSpPr>
        <p:spPr>
          <a:xfrm flipV="1">
            <a:off x="23947410" y="14553883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ZoneTexte 498"/>
          <p:cNvSpPr txBox="1"/>
          <p:nvPr/>
        </p:nvSpPr>
        <p:spPr>
          <a:xfrm>
            <a:off x="24381092" y="14202908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Coverage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</p:txBody>
      </p:sp>
      <p:sp>
        <p:nvSpPr>
          <p:cNvPr id="500" name="ZoneTexte 499"/>
          <p:cNvSpPr txBox="1"/>
          <p:nvPr/>
        </p:nvSpPr>
        <p:spPr>
          <a:xfrm>
            <a:off x="24375697" y="14868441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samtools</a:t>
            </a:r>
            <a:endParaRPr lang="fr-FR" dirty="0"/>
          </a:p>
        </p:txBody>
      </p:sp>
      <p:sp>
        <p:nvSpPr>
          <p:cNvPr id="501" name="Rectangle 500"/>
          <p:cNvSpPr/>
          <p:nvPr/>
        </p:nvSpPr>
        <p:spPr>
          <a:xfrm>
            <a:off x="24381092" y="14202908"/>
            <a:ext cx="1431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2" name="Rectangle 501"/>
          <p:cNvSpPr/>
          <p:nvPr/>
        </p:nvSpPr>
        <p:spPr>
          <a:xfrm>
            <a:off x="24381092" y="14853201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3" name="Connecteur droit avec flèche 502"/>
          <p:cNvCxnSpPr/>
          <p:nvPr/>
        </p:nvCxnSpPr>
        <p:spPr>
          <a:xfrm flipV="1">
            <a:off x="25812120" y="14553883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ZoneTexte 503"/>
          <p:cNvSpPr txBox="1"/>
          <p:nvPr/>
        </p:nvSpPr>
        <p:spPr>
          <a:xfrm>
            <a:off x="26260741" y="14202908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Assembly</a:t>
            </a:r>
            <a:r>
              <a:rPr lang="fr-FR" dirty="0" smtClean="0"/>
              <a:t> visualisation</a:t>
            </a:r>
          </a:p>
        </p:txBody>
      </p:sp>
      <p:sp>
        <p:nvSpPr>
          <p:cNvPr id="505" name="ZoneTexte 504"/>
          <p:cNvSpPr txBox="1"/>
          <p:nvPr/>
        </p:nvSpPr>
        <p:spPr>
          <a:xfrm>
            <a:off x="26255346" y="14868441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 scripts</a:t>
            </a:r>
            <a:endParaRPr lang="fr-FR" dirty="0"/>
          </a:p>
        </p:txBody>
      </p:sp>
      <p:sp>
        <p:nvSpPr>
          <p:cNvPr id="506" name="Rectangle 505"/>
          <p:cNvSpPr/>
          <p:nvPr/>
        </p:nvSpPr>
        <p:spPr>
          <a:xfrm>
            <a:off x="26260741" y="14202908"/>
            <a:ext cx="1431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7" name="Rectangle 506"/>
          <p:cNvSpPr/>
          <p:nvPr/>
        </p:nvSpPr>
        <p:spPr>
          <a:xfrm>
            <a:off x="26260741" y="14853201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8" name="Ellipse 507"/>
          <p:cNvSpPr/>
          <p:nvPr/>
        </p:nvSpPr>
        <p:spPr>
          <a:xfrm>
            <a:off x="16324519" y="16025154"/>
            <a:ext cx="1173953" cy="770964"/>
          </a:xfrm>
          <a:prstGeom prst="ellipse">
            <a:avLst/>
          </a:prstGeom>
          <a:solidFill>
            <a:srgbClr val="42859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9" name="ZoneTexte 508"/>
          <p:cNvSpPr txBox="1"/>
          <p:nvPr/>
        </p:nvSpPr>
        <p:spPr>
          <a:xfrm>
            <a:off x="16386781" y="16103885"/>
            <a:ext cx="109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Reference </a:t>
            </a:r>
            <a:r>
              <a:rPr lang="fr-FR" sz="1600" dirty="0" err="1" smtClean="0"/>
              <a:t>genome</a:t>
            </a:r>
            <a:endParaRPr lang="fr-FR" sz="1600" dirty="0"/>
          </a:p>
        </p:txBody>
      </p:sp>
      <p:sp>
        <p:nvSpPr>
          <p:cNvPr id="510" name="Ellipse 509"/>
          <p:cNvSpPr/>
          <p:nvPr/>
        </p:nvSpPr>
        <p:spPr>
          <a:xfrm>
            <a:off x="17575935" y="16030398"/>
            <a:ext cx="1173953" cy="770964"/>
          </a:xfrm>
          <a:prstGeom prst="ellipse">
            <a:avLst/>
          </a:prstGeom>
          <a:solidFill>
            <a:srgbClr val="42859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1" name="ZoneTexte 510"/>
          <p:cNvSpPr txBox="1"/>
          <p:nvPr/>
        </p:nvSpPr>
        <p:spPr>
          <a:xfrm>
            <a:off x="17475410" y="16110803"/>
            <a:ext cx="144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Diversity</a:t>
            </a:r>
            <a:r>
              <a:rPr lang="fr-FR" sz="1600" dirty="0" smtClean="0"/>
              <a:t> </a:t>
            </a:r>
            <a:r>
              <a:rPr lang="fr-FR" sz="1600" dirty="0" err="1" smtClean="0"/>
              <a:t>sequence</a:t>
            </a:r>
            <a:endParaRPr lang="fr-FR" sz="1600" dirty="0"/>
          </a:p>
        </p:txBody>
      </p:sp>
      <p:cxnSp>
        <p:nvCxnSpPr>
          <p:cNvPr id="512" name="Connecteur droit 511"/>
          <p:cNvCxnSpPr>
            <a:stCxn id="508" idx="0"/>
          </p:cNvCxnSpPr>
          <p:nvPr/>
        </p:nvCxnSpPr>
        <p:spPr>
          <a:xfrm flipV="1">
            <a:off x="16911495" y="15901148"/>
            <a:ext cx="0" cy="1240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Connecteur droit 512"/>
          <p:cNvCxnSpPr/>
          <p:nvPr/>
        </p:nvCxnSpPr>
        <p:spPr>
          <a:xfrm flipV="1">
            <a:off x="18162912" y="15908526"/>
            <a:ext cx="0" cy="1240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onnecteur droit 513"/>
          <p:cNvCxnSpPr/>
          <p:nvPr/>
        </p:nvCxnSpPr>
        <p:spPr>
          <a:xfrm>
            <a:off x="16911495" y="15913796"/>
            <a:ext cx="125141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Connecteur droit avec flèche 514"/>
          <p:cNvCxnSpPr>
            <a:endCxn id="482" idx="2"/>
          </p:cNvCxnSpPr>
          <p:nvPr/>
        </p:nvCxnSpPr>
        <p:spPr>
          <a:xfrm flipV="1">
            <a:off x="17575935" y="15526032"/>
            <a:ext cx="1" cy="3787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ZoneTexte 515"/>
          <p:cNvSpPr txBox="1"/>
          <p:nvPr/>
        </p:nvSpPr>
        <p:spPr>
          <a:xfrm>
            <a:off x="22522411" y="15871151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Blast on </a:t>
            </a:r>
            <a:r>
              <a:rPr lang="fr-FR" dirty="0" err="1" smtClean="0"/>
              <a:t>assembly</a:t>
            </a:r>
            <a:endParaRPr lang="fr-FR" dirty="0" smtClean="0"/>
          </a:p>
        </p:txBody>
      </p:sp>
      <p:sp>
        <p:nvSpPr>
          <p:cNvPr id="517" name="ZoneTexte 516"/>
          <p:cNvSpPr txBox="1"/>
          <p:nvPr/>
        </p:nvSpPr>
        <p:spPr>
          <a:xfrm>
            <a:off x="22517015" y="16536684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Ncbi</a:t>
            </a:r>
            <a:r>
              <a:rPr lang="fr-FR" dirty="0" smtClean="0"/>
              <a:t>-blast</a:t>
            </a:r>
            <a:endParaRPr lang="fr-FR" dirty="0"/>
          </a:p>
        </p:txBody>
      </p:sp>
      <p:sp>
        <p:nvSpPr>
          <p:cNvPr id="518" name="Rectangle 517"/>
          <p:cNvSpPr/>
          <p:nvPr/>
        </p:nvSpPr>
        <p:spPr>
          <a:xfrm>
            <a:off x="22522411" y="15871151"/>
            <a:ext cx="1431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9" name="Rectangle 518"/>
          <p:cNvSpPr/>
          <p:nvPr/>
        </p:nvSpPr>
        <p:spPr>
          <a:xfrm>
            <a:off x="22522411" y="16521444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0" name="Connecteur droit avec flèche 519"/>
          <p:cNvCxnSpPr/>
          <p:nvPr/>
        </p:nvCxnSpPr>
        <p:spPr>
          <a:xfrm flipV="1">
            <a:off x="18749889" y="16409923"/>
            <a:ext cx="3772522" cy="59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Connecteur droit 520"/>
          <p:cNvCxnSpPr/>
          <p:nvPr/>
        </p:nvCxnSpPr>
        <p:spPr>
          <a:xfrm>
            <a:off x="21361942" y="15275777"/>
            <a:ext cx="0" cy="918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onnecteur droit avec flèche 521"/>
          <p:cNvCxnSpPr>
            <a:endCxn id="518" idx="1"/>
          </p:cNvCxnSpPr>
          <p:nvPr/>
        </p:nvCxnSpPr>
        <p:spPr>
          <a:xfrm flipV="1">
            <a:off x="21354322" y="16194317"/>
            <a:ext cx="1168089" cy="1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Rectangle 522"/>
          <p:cNvSpPr/>
          <p:nvPr/>
        </p:nvSpPr>
        <p:spPr>
          <a:xfrm>
            <a:off x="15370499" y="11005502"/>
            <a:ext cx="34359" cy="3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4" name="Rectangle 523"/>
          <p:cNvSpPr/>
          <p:nvPr/>
        </p:nvSpPr>
        <p:spPr>
          <a:xfrm>
            <a:off x="15388676" y="11016152"/>
            <a:ext cx="791901" cy="2860660"/>
          </a:xfrm>
          <a:prstGeom prst="rect">
            <a:avLst/>
          </a:prstGeom>
          <a:solidFill>
            <a:srgbClr val="42859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5" name="ZoneTexte 524"/>
          <p:cNvSpPr txBox="1"/>
          <p:nvPr/>
        </p:nvSpPr>
        <p:spPr>
          <a:xfrm rot="16200000">
            <a:off x="14399660" y="12063681"/>
            <a:ext cx="283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Correction and </a:t>
            </a:r>
            <a:r>
              <a:rPr lang="fr-FR" sz="2400" b="1" dirty="0" err="1" smtClean="0"/>
              <a:t>Filters</a:t>
            </a:r>
            <a:endParaRPr lang="fr-FR" sz="2400" b="1" dirty="0"/>
          </a:p>
        </p:txBody>
      </p:sp>
      <p:sp>
        <p:nvSpPr>
          <p:cNvPr id="526" name="Rectangle 525"/>
          <p:cNvSpPr/>
          <p:nvPr/>
        </p:nvSpPr>
        <p:spPr>
          <a:xfrm>
            <a:off x="15396580" y="13885056"/>
            <a:ext cx="778671" cy="3519207"/>
          </a:xfrm>
          <a:prstGeom prst="rect">
            <a:avLst/>
          </a:prstGeom>
          <a:solidFill>
            <a:srgbClr val="42859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7" name="ZoneTexte 526"/>
          <p:cNvSpPr txBox="1"/>
          <p:nvPr/>
        </p:nvSpPr>
        <p:spPr>
          <a:xfrm rot="16200000">
            <a:off x="13993758" y="15432876"/>
            <a:ext cx="351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Assembly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after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remapping</a:t>
            </a:r>
            <a:endParaRPr lang="fr-FR" sz="2400" b="1" dirty="0"/>
          </a:p>
        </p:txBody>
      </p:sp>
      <p:sp>
        <p:nvSpPr>
          <p:cNvPr id="530" name="Rectangle 529"/>
          <p:cNvSpPr/>
          <p:nvPr/>
        </p:nvSpPr>
        <p:spPr>
          <a:xfrm>
            <a:off x="15390127" y="17429124"/>
            <a:ext cx="785123" cy="3265594"/>
          </a:xfrm>
          <a:prstGeom prst="rect">
            <a:avLst/>
          </a:prstGeom>
          <a:solidFill>
            <a:srgbClr val="42859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1" name="ZoneTexte 530"/>
          <p:cNvSpPr txBox="1"/>
          <p:nvPr/>
        </p:nvSpPr>
        <p:spPr>
          <a:xfrm rot="16200000">
            <a:off x="14016333" y="18957892"/>
            <a:ext cx="351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De novo </a:t>
            </a:r>
            <a:r>
              <a:rPr lang="fr-FR" sz="2400" b="1" dirty="0" err="1" smtClean="0"/>
              <a:t>Assembly</a:t>
            </a:r>
            <a:endParaRPr lang="fr-FR" sz="2400" b="1" dirty="0"/>
          </a:p>
        </p:txBody>
      </p:sp>
      <p:sp>
        <p:nvSpPr>
          <p:cNvPr id="532" name="ZoneTexte 531"/>
          <p:cNvSpPr txBox="1"/>
          <p:nvPr/>
        </p:nvSpPr>
        <p:spPr>
          <a:xfrm>
            <a:off x="16837358" y="17815284"/>
            <a:ext cx="1445967" cy="738664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Assembly</a:t>
            </a:r>
            <a:endParaRPr lang="fr-FR" dirty="0" smtClean="0"/>
          </a:p>
          <a:p>
            <a:pPr algn="ctr"/>
            <a:endParaRPr lang="fr-FR" sz="2400" dirty="0"/>
          </a:p>
        </p:txBody>
      </p:sp>
      <p:sp>
        <p:nvSpPr>
          <p:cNvPr id="533" name="ZoneTexte 532"/>
          <p:cNvSpPr txBox="1"/>
          <p:nvPr/>
        </p:nvSpPr>
        <p:spPr>
          <a:xfrm>
            <a:off x="16837358" y="18504985"/>
            <a:ext cx="14459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canu</a:t>
            </a:r>
            <a:endParaRPr lang="fr-FR" dirty="0"/>
          </a:p>
        </p:txBody>
      </p:sp>
      <p:sp>
        <p:nvSpPr>
          <p:cNvPr id="534" name="Rectangle 533"/>
          <p:cNvSpPr/>
          <p:nvPr/>
        </p:nvSpPr>
        <p:spPr>
          <a:xfrm>
            <a:off x="16837358" y="17815284"/>
            <a:ext cx="1445967" cy="689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5" name="Rectangle 534"/>
          <p:cNvSpPr/>
          <p:nvPr/>
        </p:nvSpPr>
        <p:spPr>
          <a:xfrm>
            <a:off x="16837358" y="18504985"/>
            <a:ext cx="1445967" cy="383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6" name="Connecteur droit avec flèche 535"/>
          <p:cNvCxnSpPr/>
          <p:nvPr/>
        </p:nvCxnSpPr>
        <p:spPr>
          <a:xfrm flipV="1">
            <a:off x="18283326" y="18166258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ZoneTexte 536"/>
          <p:cNvSpPr txBox="1"/>
          <p:nvPr/>
        </p:nvSpPr>
        <p:spPr>
          <a:xfrm>
            <a:off x="18731237" y="17808209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Mapping</a:t>
            </a:r>
            <a:r>
              <a:rPr lang="fr-FR" dirty="0" smtClean="0"/>
              <a:t> on </a:t>
            </a:r>
            <a:r>
              <a:rPr lang="fr-FR" dirty="0" err="1" smtClean="0"/>
              <a:t>assembly</a:t>
            </a:r>
            <a:endParaRPr lang="fr-FR" dirty="0" smtClean="0"/>
          </a:p>
        </p:txBody>
      </p:sp>
      <p:sp>
        <p:nvSpPr>
          <p:cNvPr id="538" name="ZoneTexte 537"/>
          <p:cNvSpPr txBox="1"/>
          <p:nvPr/>
        </p:nvSpPr>
        <p:spPr>
          <a:xfrm>
            <a:off x="18725842" y="18473742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minimap2</a:t>
            </a:r>
            <a:endParaRPr lang="fr-FR" dirty="0"/>
          </a:p>
        </p:txBody>
      </p:sp>
      <p:sp>
        <p:nvSpPr>
          <p:cNvPr id="539" name="Rectangle 538"/>
          <p:cNvSpPr/>
          <p:nvPr/>
        </p:nvSpPr>
        <p:spPr>
          <a:xfrm>
            <a:off x="18731237" y="17808209"/>
            <a:ext cx="1431028" cy="652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0" name="Rectangle 539"/>
          <p:cNvSpPr/>
          <p:nvPr/>
        </p:nvSpPr>
        <p:spPr>
          <a:xfrm>
            <a:off x="18731237" y="18466122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1" name="Connecteur droit avec flèche 540"/>
          <p:cNvCxnSpPr/>
          <p:nvPr/>
        </p:nvCxnSpPr>
        <p:spPr>
          <a:xfrm flipV="1">
            <a:off x="20162265" y="18159183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ZoneTexte 541"/>
          <p:cNvSpPr txBox="1"/>
          <p:nvPr/>
        </p:nvSpPr>
        <p:spPr>
          <a:xfrm>
            <a:off x="20613928" y="17804389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Coverage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</p:txBody>
      </p:sp>
      <p:sp>
        <p:nvSpPr>
          <p:cNvPr id="543" name="ZoneTexte 542"/>
          <p:cNvSpPr txBox="1"/>
          <p:nvPr/>
        </p:nvSpPr>
        <p:spPr>
          <a:xfrm>
            <a:off x="20608533" y="18469922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samtools</a:t>
            </a:r>
            <a:endParaRPr lang="fr-FR" dirty="0"/>
          </a:p>
        </p:txBody>
      </p:sp>
      <p:sp>
        <p:nvSpPr>
          <p:cNvPr id="544" name="Rectangle 543"/>
          <p:cNvSpPr/>
          <p:nvPr/>
        </p:nvSpPr>
        <p:spPr>
          <a:xfrm>
            <a:off x="20613928" y="17804390"/>
            <a:ext cx="1431028" cy="654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5" name="Rectangle 544"/>
          <p:cNvSpPr/>
          <p:nvPr/>
        </p:nvSpPr>
        <p:spPr>
          <a:xfrm>
            <a:off x="20613928" y="18454682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6" name="Connecteur droit avec flèche 545"/>
          <p:cNvCxnSpPr/>
          <p:nvPr/>
        </p:nvCxnSpPr>
        <p:spPr>
          <a:xfrm flipV="1">
            <a:off x="22044955" y="18155363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ZoneTexte 546"/>
          <p:cNvSpPr txBox="1"/>
          <p:nvPr/>
        </p:nvSpPr>
        <p:spPr>
          <a:xfrm>
            <a:off x="22493577" y="17804389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Assembly</a:t>
            </a:r>
            <a:r>
              <a:rPr lang="fr-FR" dirty="0" smtClean="0"/>
              <a:t> visualisation</a:t>
            </a:r>
          </a:p>
        </p:txBody>
      </p:sp>
      <p:sp>
        <p:nvSpPr>
          <p:cNvPr id="548" name="ZoneTexte 547"/>
          <p:cNvSpPr txBox="1"/>
          <p:nvPr/>
        </p:nvSpPr>
        <p:spPr>
          <a:xfrm>
            <a:off x="22488182" y="18462302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 scripts</a:t>
            </a:r>
            <a:endParaRPr lang="fr-FR" dirty="0"/>
          </a:p>
        </p:txBody>
      </p:sp>
      <p:sp>
        <p:nvSpPr>
          <p:cNvPr id="549" name="Rectangle 548"/>
          <p:cNvSpPr/>
          <p:nvPr/>
        </p:nvSpPr>
        <p:spPr>
          <a:xfrm>
            <a:off x="22493577" y="17804390"/>
            <a:ext cx="1431028" cy="654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0" name="Rectangle 549"/>
          <p:cNvSpPr/>
          <p:nvPr/>
        </p:nvSpPr>
        <p:spPr>
          <a:xfrm>
            <a:off x="22493577" y="18454682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1" name="ZoneTexte 550"/>
          <p:cNvSpPr txBox="1"/>
          <p:nvPr/>
        </p:nvSpPr>
        <p:spPr>
          <a:xfrm>
            <a:off x="18735204" y="19444810"/>
            <a:ext cx="1445967" cy="646331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Blast on </a:t>
            </a:r>
            <a:r>
              <a:rPr lang="fr-FR" dirty="0" err="1" smtClean="0"/>
              <a:t>assembly</a:t>
            </a:r>
            <a:endParaRPr lang="fr-FR" dirty="0" smtClean="0"/>
          </a:p>
        </p:txBody>
      </p:sp>
      <p:sp>
        <p:nvSpPr>
          <p:cNvPr id="552" name="ZoneTexte 551"/>
          <p:cNvSpPr txBox="1"/>
          <p:nvPr/>
        </p:nvSpPr>
        <p:spPr>
          <a:xfrm>
            <a:off x="18729809" y="20102723"/>
            <a:ext cx="14364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Ncbi</a:t>
            </a:r>
            <a:r>
              <a:rPr lang="fr-FR" dirty="0" smtClean="0"/>
              <a:t>-blast</a:t>
            </a:r>
            <a:endParaRPr lang="fr-FR" dirty="0"/>
          </a:p>
        </p:txBody>
      </p:sp>
      <p:sp>
        <p:nvSpPr>
          <p:cNvPr id="553" name="Rectangle 552"/>
          <p:cNvSpPr/>
          <p:nvPr/>
        </p:nvSpPr>
        <p:spPr>
          <a:xfrm>
            <a:off x="18735204" y="19444810"/>
            <a:ext cx="1431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4" name="Rectangle 553"/>
          <p:cNvSpPr/>
          <p:nvPr/>
        </p:nvSpPr>
        <p:spPr>
          <a:xfrm>
            <a:off x="18735204" y="20095103"/>
            <a:ext cx="1431028" cy="376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5" name="Connecteur droit avec flèche 554"/>
          <p:cNvCxnSpPr/>
          <p:nvPr/>
        </p:nvCxnSpPr>
        <p:spPr>
          <a:xfrm flipV="1">
            <a:off x="20170702" y="19834781"/>
            <a:ext cx="44322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Rectangle avec coins arrondis en diagonale 555"/>
          <p:cNvSpPr/>
          <p:nvPr/>
        </p:nvSpPr>
        <p:spPr>
          <a:xfrm>
            <a:off x="20631858" y="19480950"/>
            <a:ext cx="1469309" cy="696013"/>
          </a:xfrm>
          <a:prstGeom prst="round2DiagRect">
            <a:avLst/>
          </a:prstGeom>
          <a:solidFill>
            <a:srgbClr val="00DA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7" name="ZoneTexte 556"/>
          <p:cNvSpPr txBox="1"/>
          <p:nvPr/>
        </p:nvSpPr>
        <p:spPr>
          <a:xfrm>
            <a:off x="20646797" y="19503578"/>
            <a:ext cx="1454370" cy="707886"/>
          </a:xfrm>
          <a:prstGeom prst="rect">
            <a:avLst/>
          </a:prstGeom>
          <a:solidFill>
            <a:srgbClr val="00DAD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Contig </a:t>
            </a:r>
            <a:r>
              <a:rPr lang="fr-FR" sz="2000" dirty="0" err="1" smtClean="0"/>
              <a:t>selection</a:t>
            </a:r>
            <a:endParaRPr lang="fr-FR" sz="2000" dirty="0" smtClean="0"/>
          </a:p>
        </p:txBody>
      </p:sp>
      <p:cxnSp>
        <p:nvCxnSpPr>
          <p:cNvPr id="558" name="Connecteur droit avec flèche 557"/>
          <p:cNvCxnSpPr/>
          <p:nvPr/>
        </p:nvCxnSpPr>
        <p:spPr>
          <a:xfrm>
            <a:off x="17555917" y="17629824"/>
            <a:ext cx="0" cy="1854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Connecteur droit 558"/>
          <p:cNvCxnSpPr/>
          <p:nvPr/>
        </p:nvCxnSpPr>
        <p:spPr>
          <a:xfrm>
            <a:off x="17555917" y="17629824"/>
            <a:ext cx="113320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Connecteur droit 559"/>
          <p:cNvCxnSpPr/>
          <p:nvPr/>
        </p:nvCxnSpPr>
        <p:spPr>
          <a:xfrm>
            <a:off x="28888012" y="13582613"/>
            <a:ext cx="0" cy="40472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Connecteur droit avec flèche 560"/>
          <p:cNvCxnSpPr/>
          <p:nvPr/>
        </p:nvCxnSpPr>
        <p:spPr>
          <a:xfrm>
            <a:off x="17555917" y="14024932"/>
            <a:ext cx="0" cy="1854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Connecteur droit 561"/>
          <p:cNvCxnSpPr/>
          <p:nvPr/>
        </p:nvCxnSpPr>
        <p:spPr>
          <a:xfrm>
            <a:off x="17555917" y="14024348"/>
            <a:ext cx="113320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Connecteur droit 562"/>
          <p:cNvCxnSpPr>
            <a:stCxn id="535" idx="2"/>
          </p:cNvCxnSpPr>
          <p:nvPr/>
        </p:nvCxnSpPr>
        <p:spPr>
          <a:xfrm flipH="1">
            <a:off x="17555917" y="18888153"/>
            <a:ext cx="4425" cy="910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Connecteur droit avec flèche 563"/>
          <p:cNvCxnSpPr>
            <a:endCxn id="553" idx="1"/>
          </p:cNvCxnSpPr>
          <p:nvPr/>
        </p:nvCxnSpPr>
        <p:spPr>
          <a:xfrm flipV="1">
            <a:off x="17565028" y="19767976"/>
            <a:ext cx="1170176" cy="226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Connecteur droit 564"/>
          <p:cNvCxnSpPr/>
          <p:nvPr/>
        </p:nvCxnSpPr>
        <p:spPr>
          <a:xfrm flipH="1">
            <a:off x="16386781" y="19789661"/>
            <a:ext cx="11782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Connecteur droit 565"/>
          <p:cNvCxnSpPr/>
          <p:nvPr/>
        </p:nvCxnSpPr>
        <p:spPr>
          <a:xfrm flipV="1">
            <a:off x="16386781" y="17201255"/>
            <a:ext cx="0" cy="25884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Connecteur droit 566"/>
          <p:cNvCxnSpPr/>
          <p:nvPr/>
        </p:nvCxnSpPr>
        <p:spPr>
          <a:xfrm>
            <a:off x="16386781" y="17201255"/>
            <a:ext cx="17761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Connecteur droit 567"/>
          <p:cNvCxnSpPr>
            <a:stCxn id="510" idx="4"/>
          </p:cNvCxnSpPr>
          <p:nvPr/>
        </p:nvCxnSpPr>
        <p:spPr>
          <a:xfrm>
            <a:off x="18162912" y="16801362"/>
            <a:ext cx="0" cy="399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necteur droit 568"/>
          <p:cNvCxnSpPr/>
          <p:nvPr/>
        </p:nvCxnSpPr>
        <p:spPr>
          <a:xfrm>
            <a:off x="23193851" y="18831538"/>
            <a:ext cx="0" cy="10038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Connecteur droit avec flèche 569"/>
          <p:cNvCxnSpPr>
            <a:endCxn id="556" idx="0"/>
          </p:cNvCxnSpPr>
          <p:nvPr/>
        </p:nvCxnSpPr>
        <p:spPr>
          <a:xfrm flipH="1" flipV="1">
            <a:off x="22101168" y="19828956"/>
            <a:ext cx="1107923" cy="5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ZoneTexte 577"/>
          <p:cNvSpPr txBox="1"/>
          <p:nvPr/>
        </p:nvSpPr>
        <p:spPr>
          <a:xfrm>
            <a:off x="22233025" y="12013295"/>
            <a:ext cx="16049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SMRTLink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22230073" y="12005344"/>
            <a:ext cx="1607876" cy="366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3" name="ZoneTexte 582"/>
          <p:cNvSpPr txBox="1"/>
          <p:nvPr/>
        </p:nvSpPr>
        <p:spPr>
          <a:xfrm>
            <a:off x="24373501" y="13320994"/>
            <a:ext cx="145355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SMRTLink</a:t>
            </a:r>
            <a:endParaRPr lang="fr-FR" dirty="0"/>
          </a:p>
        </p:txBody>
      </p:sp>
      <p:sp>
        <p:nvSpPr>
          <p:cNvPr id="584" name="ZoneTexte 583"/>
          <p:cNvSpPr txBox="1"/>
          <p:nvPr/>
        </p:nvSpPr>
        <p:spPr>
          <a:xfrm>
            <a:off x="26291861" y="13308161"/>
            <a:ext cx="15118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SMRTLink</a:t>
            </a:r>
            <a:endParaRPr lang="fr-FR" dirty="0"/>
          </a:p>
        </p:txBody>
      </p:sp>
      <p:sp>
        <p:nvSpPr>
          <p:cNvPr id="585" name="ZoneTexte 584"/>
          <p:cNvSpPr txBox="1"/>
          <p:nvPr/>
        </p:nvSpPr>
        <p:spPr>
          <a:xfrm>
            <a:off x="28258723" y="13213281"/>
            <a:ext cx="145205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SMRTLink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4381092" y="13313095"/>
            <a:ext cx="1445966" cy="364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6282185" y="13302634"/>
            <a:ext cx="1527837" cy="384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8258723" y="13210301"/>
            <a:ext cx="1452057" cy="372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Pentagone 48"/>
          <p:cNvSpPr/>
          <p:nvPr/>
        </p:nvSpPr>
        <p:spPr>
          <a:xfrm>
            <a:off x="26019865" y="15882489"/>
            <a:ext cx="2045380" cy="830718"/>
          </a:xfrm>
          <a:prstGeom prst="homePlate">
            <a:avLst/>
          </a:prstGeom>
          <a:solidFill>
            <a:srgbClr val="428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26083918" y="16037595"/>
            <a:ext cx="216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Case </a:t>
            </a:r>
            <a:r>
              <a:rPr lang="fr-FR" sz="2400" b="1" dirty="0" err="1" smtClean="0">
                <a:solidFill>
                  <a:schemeClr val="bg1"/>
                </a:solidFill>
              </a:rPr>
              <a:t>study</a:t>
            </a:r>
            <a:r>
              <a:rPr lang="fr-FR" sz="2400" b="1" dirty="0" smtClean="0">
                <a:solidFill>
                  <a:schemeClr val="bg1"/>
                </a:solidFill>
              </a:rPr>
              <a:t> 2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03" name="Image 602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r="10298" b="15686"/>
          <a:stretch/>
        </p:blipFill>
        <p:spPr>
          <a:xfrm>
            <a:off x="25119163" y="15723730"/>
            <a:ext cx="961500" cy="1120447"/>
          </a:xfrm>
          <a:prstGeom prst="rect">
            <a:avLst/>
          </a:prstGeom>
        </p:spPr>
      </p:pic>
      <p:sp>
        <p:nvSpPr>
          <p:cNvPr id="604" name="Pentagone 603"/>
          <p:cNvSpPr/>
          <p:nvPr/>
        </p:nvSpPr>
        <p:spPr>
          <a:xfrm>
            <a:off x="25590563" y="19225122"/>
            <a:ext cx="2045380" cy="830718"/>
          </a:xfrm>
          <a:prstGeom prst="homePlate">
            <a:avLst/>
          </a:prstGeom>
          <a:solidFill>
            <a:srgbClr val="428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5" name="ZoneTexte 604"/>
          <p:cNvSpPr txBox="1"/>
          <p:nvPr/>
        </p:nvSpPr>
        <p:spPr>
          <a:xfrm>
            <a:off x="25654616" y="19380228"/>
            <a:ext cx="216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Case </a:t>
            </a:r>
            <a:r>
              <a:rPr lang="fr-FR" sz="2400" b="1" dirty="0" err="1" smtClean="0">
                <a:solidFill>
                  <a:schemeClr val="bg1"/>
                </a:solidFill>
              </a:rPr>
              <a:t>study</a:t>
            </a:r>
            <a:r>
              <a:rPr lang="fr-FR" sz="2400" b="1" dirty="0" smtClean="0">
                <a:solidFill>
                  <a:schemeClr val="bg1"/>
                </a:solidFill>
              </a:rPr>
              <a:t> 1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06" name="Image 605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" b="3921"/>
          <a:stretch/>
        </p:blipFill>
        <p:spPr>
          <a:xfrm>
            <a:off x="24674202" y="19123168"/>
            <a:ext cx="980414" cy="1030593"/>
          </a:xfrm>
          <a:prstGeom prst="rect">
            <a:avLst/>
          </a:prstGeom>
        </p:spPr>
      </p:pic>
      <p:cxnSp>
        <p:nvCxnSpPr>
          <p:cNvPr id="571" name="Connecteur droit 570"/>
          <p:cNvCxnSpPr/>
          <p:nvPr/>
        </p:nvCxnSpPr>
        <p:spPr>
          <a:xfrm>
            <a:off x="16175250" y="13885055"/>
            <a:ext cx="1325083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cteur droit 571"/>
          <p:cNvCxnSpPr/>
          <p:nvPr/>
        </p:nvCxnSpPr>
        <p:spPr>
          <a:xfrm>
            <a:off x="16175250" y="17404263"/>
            <a:ext cx="1325083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4" name="Image 573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 b="50791"/>
          <a:stretch/>
        </p:blipFill>
        <p:spPr>
          <a:xfrm>
            <a:off x="20776261" y="27848677"/>
            <a:ext cx="8942454" cy="1672007"/>
          </a:xfrm>
          <a:prstGeom prst="rect">
            <a:avLst/>
          </a:prstGeom>
        </p:spPr>
      </p:pic>
      <p:pic>
        <p:nvPicPr>
          <p:cNvPr id="575" name="Image 574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7"/>
          <a:stretch/>
        </p:blipFill>
        <p:spPr>
          <a:xfrm>
            <a:off x="20776261" y="29817283"/>
            <a:ext cx="8942454" cy="2086380"/>
          </a:xfrm>
          <a:prstGeom prst="rect">
            <a:avLst/>
          </a:prstGeom>
        </p:spPr>
      </p:pic>
      <p:sp>
        <p:nvSpPr>
          <p:cNvPr id="576" name="ZoneTexte 575"/>
          <p:cNvSpPr txBox="1"/>
          <p:nvPr/>
        </p:nvSpPr>
        <p:spPr>
          <a:xfrm rot="16200000">
            <a:off x="19965816" y="28174829"/>
            <a:ext cx="99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Reference </a:t>
            </a:r>
          </a:p>
          <a:p>
            <a:pPr algn="ctr"/>
            <a:r>
              <a:rPr lang="fr-FR" sz="1200" dirty="0" err="1" smtClean="0"/>
              <a:t>Haplotype</a:t>
            </a:r>
            <a:r>
              <a:rPr lang="fr-FR" sz="1200" dirty="0" smtClean="0"/>
              <a:t> F</a:t>
            </a:r>
            <a:endParaRPr lang="fr-FR" sz="1200" dirty="0"/>
          </a:p>
        </p:txBody>
      </p:sp>
      <p:sp>
        <p:nvSpPr>
          <p:cNvPr id="587" name="Rectangle 586"/>
          <p:cNvSpPr/>
          <p:nvPr/>
        </p:nvSpPr>
        <p:spPr>
          <a:xfrm>
            <a:off x="20854523" y="28616108"/>
            <a:ext cx="40647" cy="57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9" name="ZoneTexte 588"/>
          <p:cNvSpPr txBox="1"/>
          <p:nvPr/>
        </p:nvSpPr>
        <p:spPr>
          <a:xfrm rot="16200000">
            <a:off x="19947816" y="30099444"/>
            <a:ext cx="99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Reference</a:t>
            </a:r>
          </a:p>
          <a:p>
            <a:pPr algn="ctr"/>
            <a:r>
              <a:rPr lang="fr-FR" sz="1200" dirty="0" err="1" smtClean="0"/>
              <a:t>Haplotype</a:t>
            </a:r>
            <a:r>
              <a:rPr lang="fr-FR" sz="1200" dirty="0" smtClean="0"/>
              <a:t> H  </a:t>
            </a:r>
            <a:endParaRPr lang="fr-FR" sz="1200" dirty="0"/>
          </a:p>
        </p:txBody>
      </p:sp>
      <p:sp>
        <p:nvSpPr>
          <p:cNvPr id="590" name="ZoneTexte 589"/>
          <p:cNvSpPr txBox="1"/>
          <p:nvPr/>
        </p:nvSpPr>
        <p:spPr>
          <a:xfrm rot="16200000">
            <a:off x="19945502" y="31038781"/>
            <a:ext cx="101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Reference </a:t>
            </a:r>
            <a:r>
              <a:rPr lang="fr-FR" sz="1200" dirty="0" err="1" smtClean="0"/>
              <a:t>Haplotype</a:t>
            </a:r>
            <a:r>
              <a:rPr lang="fr-FR" sz="1200" dirty="0" smtClean="0"/>
              <a:t> M  </a:t>
            </a:r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7469287" y="3127322"/>
            <a:ext cx="1808200" cy="1812361"/>
          </a:xfrm>
          <a:prstGeom prst="rect">
            <a:avLst/>
          </a:prstGeom>
        </p:spPr>
      </p:pic>
      <p:sp>
        <p:nvSpPr>
          <p:cNvPr id="8" name="Accolade ouvrante 7"/>
          <p:cNvSpPr/>
          <p:nvPr/>
        </p:nvSpPr>
        <p:spPr>
          <a:xfrm>
            <a:off x="20658626" y="27909989"/>
            <a:ext cx="91532" cy="99134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0872968" y="29456977"/>
            <a:ext cx="7175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5" name="ZoneTexte 594"/>
          <p:cNvSpPr txBox="1"/>
          <p:nvPr/>
        </p:nvSpPr>
        <p:spPr>
          <a:xfrm>
            <a:off x="20793788" y="29367004"/>
            <a:ext cx="1488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Contig 1 on Wild </a:t>
            </a:r>
            <a:r>
              <a:rPr lang="fr-FR" sz="700" b="1" dirty="0" err="1" smtClean="0"/>
              <a:t>grapevine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studied</a:t>
            </a:r>
            <a:endParaRPr lang="fr-FR" sz="700" b="1" dirty="0"/>
          </a:p>
        </p:txBody>
      </p:sp>
      <p:sp>
        <p:nvSpPr>
          <p:cNvPr id="15" name="Rectangle 14"/>
          <p:cNvSpPr/>
          <p:nvPr/>
        </p:nvSpPr>
        <p:spPr>
          <a:xfrm>
            <a:off x="20872968" y="29041135"/>
            <a:ext cx="790096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6" name="ZoneTexte 595"/>
          <p:cNvSpPr txBox="1"/>
          <p:nvPr/>
        </p:nvSpPr>
        <p:spPr>
          <a:xfrm>
            <a:off x="20826136" y="28948445"/>
            <a:ext cx="7311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HaploF_Ref3</a:t>
            </a:r>
            <a:endParaRPr lang="fr-FR" sz="700" b="1" dirty="0"/>
          </a:p>
        </p:txBody>
      </p:sp>
      <p:sp>
        <p:nvSpPr>
          <p:cNvPr id="16" name="Rectangle 15"/>
          <p:cNvSpPr/>
          <p:nvPr/>
        </p:nvSpPr>
        <p:spPr>
          <a:xfrm>
            <a:off x="20904829" y="28620135"/>
            <a:ext cx="50168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7" name="ZoneTexte 596"/>
          <p:cNvSpPr txBox="1"/>
          <p:nvPr/>
        </p:nvSpPr>
        <p:spPr>
          <a:xfrm>
            <a:off x="20826148" y="28534737"/>
            <a:ext cx="6750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HaploF_Ref2</a:t>
            </a:r>
            <a:endParaRPr lang="fr-FR" sz="700" b="1" dirty="0"/>
          </a:p>
        </p:txBody>
      </p:sp>
      <p:sp>
        <p:nvSpPr>
          <p:cNvPr id="17" name="Rectangle 16"/>
          <p:cNvSpPr/>
          <p:nvPr/>
        </p:nvSpPr>
        <p:spPr>
          <a:xfrm>
            <a:off x="20877731" y="28199929"/>
            <a:ext cx="52878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8" name="ZoneTexte 597"/>
          <p:cNvSpPr txBox="1"/>
          <p:nvPr/>
        </p:nvSpPr>
        <p:spPr>
          <a:xfrm>
            <a:off x="20828483" y="28107534"/>
            <a:ext cx="6750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HaploF_Ref1</a:t>
            </a:r>
            <a:endParaRPr lang="fr-FR" sz="700" b="1" dirty="0"/>
          </a:p>
        </p:txBody>
      </p:sp>
      <p:sp>
        <p:nvSpPr>
          <p:cNvPr id="599" name="Accolade ouvrante 598"/>
          <p:cNvSpPr/>
          <p:nvPr/>
        </p:nvSpPr>
        <p:spPr>
          <a:xfrm>
            <a:off x="20643717" y="29834605"/>
            <a:ext cx="91532" cy="99134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0" name="Accolade ouvrante 599"/>
          <p:cNvSpPr/>
          <p:nvPr/>
        </p:nvSpPr>
        <p:spPr>
          <a:xfrm>
            <a:off x="20650067" y="30958001"/>
            <a:ext cx="85664" cy="38781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879318" y="31851600"/>
            <a:ext cx="76043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2" name="ZoneTexte 601"/>
          <p:cNvSpPr txBox="1"/>
          <p:nvPr/>
        </p:nvSpPr>
        <p:spPr>
          <a:xfrm>
            <a:off x="20814721" y="31728833"/>
            <a:ext cx="1488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Contig 2 on Wild </a:t>
            </a:r>
            <a:r>
              <a:rPr lang="fr-FR" sz="700" b="1" dirty="0" err="1" smtClean="0"/>
              <a:t>grapevine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studied</a:t>
            </a:r>
            <a:endParaRPr lang="fr-FR" sz="700" b="1" dirty="0"/>
          </a:p>
        </p:txBody>
      </p:sp>
      <p:sp>
        <p:nvSpPr>
          <p:cNvPr id="19" name="Rectangle 18"/>
          <p:cNvSpPr/>
          <p:nvPr/>
        </p:nvSpPr>
        <p:spPr>
          <a:xfrm>
            <a:off x="20872968" y="31431229"/>
            <a:ext cx="589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7" name="ZoneTexte 606"/>
          <p:cNvSpPr txBox="1"/>
          <p:nvPr/>
        </p:nvSpPr>
        <p:spPr>
          <a:xfrm>
            <a:off x="20859192" y="31337945"/>
            <a:ext cx="935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HaploM_Ref1</a:t>
            </a:r>
            <a:endParaRPr lang="fr-FR" sz="700" b="1" dirty="0"/>
          </a:p>
        </p:txBody>
      </p:sp>
      <p:sp>
        <p:nvSpPr>
          <p:cNvPr id="21" name="Rectangle 20"/>
          <p:cNvSpPr/>
          <p:nvPr/>
        </p:nvSpPr>
        <p:spPr>
          <a:xfrm>
            <a:off x="20904829" y="31013138"/>
            <a:ext cx="633404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8" name="ZoneTexte 607"/>
          <p:cNvSpPr txBox="1"/>
          <p:nvPr/>
        </p:nvSpPr>
        <p:spPr>
          <a:xfrm>
            <a:off x="20852821" y="30909839"/>
            <a:ext cx="7311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HaploH_Ref3</a:t>
            </a:r>
            <a:endParaRPr lang="fr-FR" sz="700" b="1" dirty="0"/>
          </a:p>
        </p:txBody>
      </p:sp>
      <p:sp>
        <p:nvSpPr>
          <p:cNvPr id="23" name="Rectangle 22"/>
          <p:cNvSpPr/>
          <p:nvPr/>
        </p:nvSpPr>
        <p:spPr>
          <a:xfrm>
            <a:off x="20917529" y="30595232"/>
            <a:ext cx="71793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9" name="ZoneTexte 608"/>
          <p:cNvSpPr txBox="1"/>
          <p:nvPr/>
        </p:nvSpPr>
        <p:spPr>
          <a:xfrm>
            <a:off x="20851875" y="30500193"/>
            <a:ext cx="8266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HaploH_Ref2</a:t>
            </a:r>
            <a:endParaRPr lang="fr-FR" sz="700" b="1" dirty="0"/>
          </a:p>
        </p:txBody>
      </p:sp>
      <p:sp>
        <p:nvSpPr>
          <p:cNvPr id="27" name="Rectangle 26"/>
          <p:cNvSpPr/>
          <p:nvPr/>
        </p:nvSpPr>
        <p:spPr>
          <a:xfrm>
            <a:off x="20917529" y="30179721"/>
            <a:ext cx="51797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0" name="ZoneTexte 609"/>
          <p:cNvSpPr txBox="1"/>
          <p:nvPr/>
        </p:nvSpPr>
        <p:spPr>
          <a:xfrm>
            <a:off x="20851875" y="30076328"/>
            <a:ext cx="7311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HaploH_Ref1</a:t>
            </a:r>
            <a:endParaRPr lang="fr-FR" sz="700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20852520" y="29353511"/>
            <a:ext cx="1430159" cy="272354"/>
          </a:xfrm>
          <a:prstGeom prst="roundRect">
            <a:avLst/>
          </a:prstGeom>
          <a:noFill/>
          <a:ln w="38100">
            <a:solidFill>
              <a:srgbClr val="42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1" name="Rectangle à coins arrondis 610"/>
          <p:cNvSpPr/>
          <p:nvPr/>
        </p:nvSpPr>
        <p:spPr>
          <a:xfrm>
            <a:off x="20875835" y="31687029"/>
            <a:ext cx="1430159" cy="272354"/>
          </a:xfrm>
          <a:prstGeom prst="roundRect">
            <a:avLst/>
          </a:prstGeom>
          <a:noFill/>
          <a:ln w="38100">
            <a:solidFill>
              <a:srgbClr val="42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3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8013</TotalTime>
  <Words>1353</Words>
  <Application>Microsoft Office PowerPoint</Application>
  <PresentationFormat>Personnalisé</PresentationFormat>
  <Paragraphs>158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Carine Satgé</dc:creator>
  <cp:lastModifiedBy>Caroline Callot</cp:lastModifiedBy>
  <cp:revision>423</cp:revision>
  <cp:lastPrinted>2019-12-20T13:24:30Z</cp:lastPrinted>
  <dcterms:created xsi:type="dcterms:W3CDTF">2018-12-12T12:49:45Z</dcterms:created>
  <dcterms:modified xsi:type="dcterms:W3CDTF">2021-12-17T13:11:35Z</dcterms:modified>
</cp:coreProperties>
</file>