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28803600" cy="43205400"/>
  <p:notesSz cx="6797675" cy="9926638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87" userDrawn="1">
          <p15:clr>
            <a:srgbClr val="A4A3A4"/>
          </p15:clr>
        </p15:guide>
        <p15:guide id="2" pos="76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7B"/>
    <a:srgbClr val="66C1BF"/>
    <a:srgbClr val="008C8E"/>
    <a:srgbClr val="F5F4F2"/>
    <a:srgbClr val="9DC544"/>
    <a:srgbClr val="275662"/>
    <a:srgbClr val="C4C0B3"/>
    <a:srgbClr val="797870"/>
    <a:srgbClr val="BCD631"/>
    <a:srgbClr val="364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1084" autoAdjust="0"/>
  </p:normalViewPr>
  <p:slideViewPr>
    <p:cSldViewPr>
      <p:cViewPr varScale="1">
        <p:scale>
          <a:sx n="15" d="100"/>
          <a:sy n="15" d="100"/>
        </p:scale>
        <p:origin x="2784" y="204"/>
      </p:cViewPr>
      <p:guideLst>
        <p:guide orient="horz" pos="14787"/>
        <p:guide pos="76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200"/>
            </a:lvl1pPr>
          </a:lstStyle>
          <a:p>
            <a:fld id="{BF08249C-26EA-4B97-85E2-F473A621CFF8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82825" y="1241425"/>
            <a:ext cx="22320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200"/>
            </a:lvl1pPr>
          </a:lstStyle>
          <a:p>
            <a:fld id="{CC68F2ED-2F50-4833-B5B7-20497DFA97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86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8F2ED-2F50-4833-B5B7-20497DFA97C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70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96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7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1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61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43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2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5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49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3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19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AD11-11C6-4323-980C-215B176DAB1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24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 r="847"/>
          <a:stretch/>
        </p:blipFill>
        <p:spPr>
          <a:xfrm>
            <a:off x="28339" y="37414963"/>
            <a:ext cx="28797921" cy="5832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DB8266-FE8A-8042-BCCE-8C2CD51ACB75}"/>
              </a:ext>
            </a:extLst>
          </p:cNvPr>
          <p:cNvSpPr/>
          <p:nvPr/>
        </p:nvSpPr>
        <p:spPr>
          <a:xfrm>
            <a:off x="21890632" y="38740604"/>
            <a:ext cx="76023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300" dirty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24 Chemin de Borde Rouge</a:t>
            </a:r>
          </a:p>
          <a:p>
            <a:r>
              <a:rPr lang="fr-FR" sz="3300" dirty="0" err="1" smtClean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Auzeville</a:t>
            </a:r>
            <a:r>
              <a:rPr lang="fr-FR" sz="3300" dirty="0" smtClean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 - CS </a:t>
            </a:r>
            <a:r>
              <a:rPr lang="fr-FR" sz="3300" dirty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52627</a:t>
            </a:r>
          </a:p>
          <a:p>
            <a:r>
              <a:rPr lang="fr-FR" sz="3300" dirty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31326 </a:t>
            </a:r>
            <a:r>
              <a:rPr lang="fr-FR" sz="3300" dirty="0" err="1">
                <a:solidFill>
                  <a:schemeClr val="bg1"/>
                </a:solidFill>
                <a:latin typeface="Avenir Next LT Pro Medium Conde" panose="020B0504020202020204" pitchFamily="34" charset="77"/>
              </a:rPr>
              <a:t>Castanet</a:t>
            </a:r>
            <a:r>
              <a:rPr lang="fr-FR" sz="3300" dirty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 </a:t>
            </a:r>
            <a:r>
              <a:rPr lang="fr-FR" sz="3300" dirty="0" err="1">
                <a:solidFill>
                  <a:schemeClr val="bg1"/>
                </a:solidFill>
                <a:latin typeface="Avenir Next LT Pro Medium Conde" panose="020B0504020202020204" pitchFamily="34" charset="77"/>
              </a:rPr>
              <a:t>tolosan</a:t>
            </a:r>
            <a:r>
              <a:rPr lang="fr-FR" sz="3300" dirty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 </a:t>
            </a:r>
            <a:r>
              <a:rPr lang="fr-FR" sz="3300" dirty="0" smtClean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cedex FRANCE</a:t>
            </a:r>
            <a:endParaRPr lang="fr-FR" sz="3300" dirty="0">
              <a:solidFill>
                <a:schemeClr val="bg1"/>
              </a:solidFill>
              <a:latin typeface="Avenir Next LT Pro Medium Conde" panose="020B0504020202020204" pitchFamily="34" charset="77"/>
            </a:endParaRPr>
          </a:p>
          <a:p>
            <a:r>
              <a:rPr lang="fr-FR" sz="3300" dirty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Tél : </a:t>
            </a:r>
            <a:r>
              <a:rPr lang="fr-FR" sz="3300" dirty="0" smtClean="0">
                <a:solidFill>
                  <a:schemeClr val="bg1"/>
                </a:solidFill>
                <a:latin typeface="Avenir Next LT Pro Medium Conde" panose="020B0504020202020204" pitchFamily="34" charset="77"/>
              </a:rPr>
              <a:t>05.61.28.52.53</a:t>
            </a:r>
          </a:p>
          <a:p>
            <a:r>
              <a:rPr lang="fr-FR" sz="3300" dirty="0" smtClean="0">
                <a:solidFill>
                  <a:srgbClr val="00B0F0"/>
                </a:solidFill>
                <a:latin typeface="Avenir Next LT Pro Medium Conde" panose="020B0504020202020204" pitchFamily="34" charset="77"/>
              </a:rPr>
              <a:t>https://cnrgv.toulouse.inrae.fr</a:t>
            </a:r>
          </a:p>
          <a:p>
            <a:endParaRPr lang="fr-FR" sz="3300" dirty="0" smtClean="0">
              <a:solidFill>
                <a:srgbClr val="00B0F0"/>
              </a:solidFill>
              <a:latin typeface="Avenir Next LT Pro Medium Conde" panose="020B0504020202020204" pitchFamily="34" charset="77"/>
            </a:endParaRPr>
          </a:p>
          <a:p>
            <a:r>
              <a:rPr lang="fr-FR" sz="3300" dirty="0" smtClean="0">
                <a:solidFill>
                  <a:srgbClr val="00B0F0"/>
                </a:solidFill>
                <a:latin typeface="Avenir Next LT Pro Medium Conde" panose="020B0504020202020204" pitchFamily="34" charset="77"/>
              </a:rPr>
              <a:t>https://twitter.com/CNRGV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F9B827A-720D-7544-B905-3AF3F9240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496" y="39281284"/>
            <a:ext cx="647700" cy="10795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9619ACB-48D4-0C45-A35B-510018EDC79F}"/>
              </a:ext>
            </a:extLst>
          </p:cNvPr>
          <p:cNvSpPr/>
          <p:nvPr/>
        </p:nvSpPr>
        <p:spPr>
          <a:xfrm>
            <a:off x="578170" y="623164"/>
            <a:ext cx="278706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8C8E"/>
                </a:solidFill>
              </a:rPr>
              <a:t>From the seed to the genome: </a:t>
            </a:r>
            <a:r>
              <a:rPr lang="en-US" sz="8800" dirty="0" smtClean="0">
                <a:solidFill>
                  <a:srgbClr val="008C8E"/>
                </a:solidFill>
              </a:rPr>
              <a:t>Providing </a:t>
            </a:r>
            <a:r>
              <a:rPr lang="en-US" sz="8800" dirty="0">
                <a:solidFill>
                  <a:srgbClr val="008C8E"/>
                </a:solidFill>
              </a:rPr>
              <a:t>full solution to deliver high quality genome </a:t>
            </a:r>
            <a:r>
              <a:rPr lang="en-US" sz="8800" dirty="0" smtClean="0">
                <a:solidFill>
                  <a:srgbClr val="008C8E"/>
                </a:solidFill>
              </a:rPr>
              <a:t>assembly</a:t>
            </a:r>
            <a:endParaRPr lang="fr-FR" sz="8800" dirty="0">
              <a:solidFill>
                <a:srgbClr val="008C8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8174" y="4916924"/>
            <a:ext cx="27795089" cy="3170099"/>
          </a:xfrm>
          <a:prstGeom prst="rect">
            <a:avLst/>
          </a:prstGeom>
          <a:solidFill>
            <a:srgbClr val="66C1B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Relying on </a:t>
            </a:r>
            <a:r>
              <a:rPr lang="en-US" sz="4000" dirty="0" smtClean="0"/>
              <a:t>a </a:t>
            </a:r>
            <a:r>
              <a:rPr lang="en-US" sz="4000" b="1" dirty="0" smtClean="0"/>
              <a:t>15 </a:t>
            </a:r>
            <a:r>
              <a:rPr lang="en-US" sz="4000" b="1" dirty="0"/>
              <a:t>years expertise in plant genomics</a:t>
            </a:r>
            <a:r>
              <a:rPr lang="en-US" sz="4000" dirty="0"/>
              <a:t> and especially in </a:t>
            </a:r>
            <a:r>
              <a:rPr lang="en-US" sz="4000" b="1" dirty="0"/>
              <a:t>high quality DNA production </a:t>
            </a:r>
            <a:r>
              <a:rPr lang="en-US" sz="4000" dirty="0"/>
              <a:t>from </a:t>
            </a:r>
            <a:r>
              <a:rPr lang="en-US" sz="4000" dirty="0" smtClean="0"/>
              <a:t>plants, </a:t>
            </a:r>
            <a:r>
              <a:rPr lang="en-US" sz="4000" dirty="0"/>
              <a:t>the CNRGV offers a full solution to deliver high quality genomes assemblies. We </a:t>
            </a:r>
            <a:r>
              <a:rPr lang="en-US" sz="4000" dirty="0" smtClean="0"/>
              <a:t>are </a:t>
            </a:r>
            <a:r>
              <a:rPr lang="en-US" sz="4000" dirty="0"/>
              <a:t>in charge </a:t>
            </a:r>
            <a:r>
              <a:rPr lang="en-US" sz="4000" dirty="0" smtClean="0"/>
              <a:t>of projects </a:t>
            </a:r>
            <a:r>
              <a:rPr lang="en-US" sz="4000" b="1" dirty="0"/>
              <a:t>from seeds </a:t>
            </a:r>
            <a:r>
              <a:rPr lang="en-US" sz="4000" dirty="0"/>
              <a:t>or plants and manage all the steps from the HMW DNA production to the data assembly. We combine complementary technologies such as </a:t>
            </a:r>
            <a:r>
              <a:rPr lang="en-US" sz="4000" b="1" dirty="0"/>
              <a:t>PacBio HiFi reads</a:t>
            </a:r>
            <a:r>
              <a:rPr lang="en-US" sz="4000" dirty="0"/>
              <a:t> and </a:t>
            </a:r>
            <a:r>
              <a:rPr lang="en-US" sz="4000" b="1" dirty="0"/>
              <a:t>Bionano optical maps</a:t>
            </a:r>
            <a:r>
              <a:rPr lang="en-US" sz="4000" dirty="0"/>
              <a:t>. We have developed </a:t>
            </a:r>
            <a:r>
              <a:rPr lang="en-US" sz="4000" b="1" dirty="0"/>
              <a:t>versatile pipelines </a:t>
            </a:r>
            <a:r>
              <a:rPr lang="en-US" sz="4000" dirty="0"/>
              <a:t>to reach </a:t>
            </a:r>
            <a:r>
              <a:rPr lang="en-US" sz="4000" b="1" dirty="0"/>
              <a:t>chromosome level assemblies </a:t>
            </a:r>
            <a:r>
              <a:rPr lang="en-US" sz="4000" dirty="0"/>
              <a:t>that give the possibility to integrate data from a reference genome or genetic maps. We provide additional analysis such as annotation and structural variation detection.</a:t>
            </a:r>
            <a:endParaRPr lang="fr-FR" sz="4000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871" y="8414304"/>
            <a:ext cx="2038134" cy="2038134"/>
          </a:xfrm>
          <a:prstGeom prst="rect">
            <a:avLst/>
          </a:prstGeom>
          <a:ln>
            <a:noFill/>
          </a:ln>
          <a:effectLst>
            <a:outerShdw blurRad="165100" dist="63500" dir="8400000" algn="tl" rotWithShape="0">
              <a:srgbClr val="333333">
                <a:alpha val="25000"/>
              </a:srgbClr>
            </a:outerShdw>
          </a:effectLst>
        </p:spPr>
      </p:pic>
      <p:sp>
        <p:nvSpPr>
          <p:cNvPr id="38" name="Chevron 37"/>
          <p:cNvSpPr>
            <a:spLocks noChangeAspect="1"/>
          </p:cNvSpPr>
          <p:nvPr/>
        </p:nvSpPr>
        <p:spPr>
          <a:xfrm rot="8425430" flipV="1">
            <a:off x="5869870" y="14318883"/>
            <a:ext cx="739999" cy="743848"/>
          </a:xfrm>
          <a:prstGeom prst="chevron">
            <a:avLst>
              <a:gd name="adj" fmla="val 57670"/>
            </a:avLst>
          </a:prstGeom>
          <a:solidFill>
            <a:srgbClr val="66C1BF">
              <a:alpha val="50000"/>
            </a:srgbClr>
          </a:solidFill>
          <a:ln>
            <a:noFill/>
          </a:ln>
          <a:effectLst>
            <a:outerShdw blurRad="165100" dist="63500" dir="84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Chevron 60"/>
          <p:cNvSpPr>
            <a:spLocks noChangeAspect="1"/>
          </p:cNvSpPr>
          <p:nvPr/>
        </p:nvSpPr>
        <p:spPr>
          <a:xfrm rot="2400000" flipV="1">
            <a:off x="9131024" y="14365051"/>
            <a:ext cx="740000" cy="743849"/>
          </a:xfrm>
          <a:prstGeom prst="chevron">
            <a:avLst>
              <a:gd name="adj" fmla="val 57670"/>
            </a:avLst>
          </a:prstGeom>
          <a:solidFill>
            <a:srgbClr val="66C1BF">
              <a:alpha val="50000"/>
            </a:srgbClr>
          </a:solidFill>
          <a:ln>
            <a:noFill/>
          </a:ln>
          <a:effectLst>
            <a:outerShdw blurRad="165100" dist="63500" dir="84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7050931" y="12464514"/>
            <a:ext cx="3629107" cy="1129843"/>
          </a:xfrm>
          <a:prstGeom prst="roundRect">
            <a:avLst/>
          </a:prstGeom>
          <a:solidFill>
            <a:srgbClr val="009B7B"/>
          </a:solidFill>
          <a:ln>
            <a:noFill/>
          </a:ln>
          <a:effectLst>
            <a:outerShdw blurRad="165100" dist="38100" dir="84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4020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154" y="12261263"/>
            <a:ext cx="1413203" cy="1416850"/>
          </a:xfrm>
          <a:prstGeom prst="rect">
            <a:avLst/>
          </a:prstGeom>
          <a:ln>
            <a:noFill/>
          </a:ln>
          <a:effectLst>
            <a:outerShdw blurRad="165100" dist="63500" dir="8400000" algn="tl" rotWithShape="0">
              <a:srgbClr val="333333">
                <a:alpha val="25000"/>
              </a:srgbClr>
            </a:outerShdw>
          </a:effec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480" y="11138091"/>
            <a:ext cx="1509111" cy="1417159"/>
          </a:xfrm>
          <a:prstGeom prst="rect">
            <a:avLst/>
          </a:prstGeom>
          <a:ln>
            <a:noFill/>
          </a:ln>
          <a:effectLst>
            <a:outerShdw blurRad="165100" dist="63500" dir="8400000" algn="tl" rotWithShape="0">
              <a:srgbClr val="333333">
                <a:alpha val="25000"/>
              </a:srgbClr>
            </a:outerShdw>
          </a:effectLst>
        </p:spPr>
      </p:pic>
      <p:sp>
        <p:nvSpPr>
          <p:cNvPr id="52" name="Rectangle 51"/>
          <p:cNvSpPr/>
          <p:nvPr/>
        </p:nvSpPr>
        <p:spPr>
          <a:xfrm>
            <a:off x="7282991" y="12608693"/>
            <a:ext cx="3011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CNRGV’s Plant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growing facilities </a:t>
            </a:r>
          </a:p>
        </p:txBody>
      </p:sp>
      <p:sp>
        <p:nvSpPr>
          <p:cNvPr id="67" name="Rectangle à coins arrondis 66"/>
          <p:cNvSpPr/>
          <p:nvPr/>
        </p:nvSpPr>
        <p:spPr>
          <a:xfrm>
            <a:off x="4711902" y="11107490"/>
            <a:ext cx="6168018" cy="3023998"/>
          </a:xfrm>
          <a:prstGeom prst="roundRect">
            <a:avLst/>
          </a:prstGeom>
          <a:noFill/>
          <a:ln>
            <a:solidFill>
              <a:srgbClr val="008C8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4020"/>
          </a:p>
        </p:txBody>
      </p:sp>
      <p:sp>
        <p:nvSpPr>
          <p:cNvPr id="92" name="ZoneTexte 91"/>
          <p:cNvSpPr txBox="1"/>
          <p:nvPr/>
        </p:nvSpPr>
        <p:spPr>
          <a:xfrm>
            <a:off x="5289804" y="32235150"/>
            <a:ext cx="898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Secured storage and transfer of results</a:t>
            </a:r>
          </a:p>
        </p:txBody>
      </p:sp>
      <p:pic>
        <p:nvPicPr>
          <p:cNvPr id="93" name="Image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0638" y="31139366"/>
            <a:ext cx="1154796" cy="1154796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5683864" y="30704869"/>
            <a:ext cx="4562873" cy="1606712"/>
            <a:chOff x="5236976" y="30477226"/>
            <a:chExt cx="4562873" cy="1606712"/>
          </a:xfrm>
        </p:grpSpPr>
        <p:sp>
          <p:nvSpPr>
            <p:cNvPr id="97" name="Rectangle à coins arrondis 96"/>
            <p:cNvSpPr/>
            <p:nvPr/>
          </p:nvSpPr>
          <p:spPr>
            <a:xfrm>
              <a:off x="6170742" y="30770910"/>
              <a:ext cx="3629107" cy="1129843"/>
            </a:xfrm>
            <a:prstGeom prst="roundRect">
              <a:avLst/>
            </a:prstGeom>
            <a:solidFill>
              <a:srgbClr val="009B7B"/>
            </a:solidFill>
            <a:ln>
              <a:noFill/>
            </a:ln>
            <a:effectLst>
              <a:outerShdw blurRad="165100" dist="38100" dir="84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402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976415" y="30841409"/>
              <a:ext cx="25358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Chromosome </a:t>
              </a:r>
              <a:r>
                <a:rPr lang="fr-FR" sz="2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level</a:t>
              </a:r>
              <a:r>
                <a:rPr lang="fr-FR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fr-FR" sz="2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assembly</a:t>
              </a:r>
              <a:endPara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90" name="Image 8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36976" y="30477226"/>
              <a:ext cx="1606712" cy="1606712"/>
            </a:xfrm>
            <a:prstGeom prst="rect">
              <a:avLst/>
            </a:prstGeom>
            <a:ln>
              <a:noFill/>
            </a:ln>
            <a:effectLst>
              <a:outerShdw blurRad="165100" dist="63500" dir="8400000" algn="tl" rotWithShape="0">
                <a:srgbClr val="333333">
                  <a:alpha val="25000"/>
                </a:srgbClr>
              </a:outerShdw>
            </a:effectLst>
          </p:spPr>
        </p:pic>
      </p:grpSp>
      <p:sp>
        <p:nvSpPr>
          <p:cNvPr id="99" name="Chevron 98"/>
          <p:cNvSpPr>
            <a:spLocks noChangeAspect="1"/>
          </p:cNvSpPr>
          <p:nvPr/>
        </p:nvSpPr>
        <p:spPr>
          <a:xfrm rot="8425430" flipV="1">
            <a:off x="10024211" y="29962905"/>
            <a:ext cx="739999" cy="743848"/>
          </a:xfrm>
          <a:prstGeom prst="chevron">
            <a:avLst>
              <a:gd name="adj" fmla="val 57670"/>
            </a:avLst>
          </a:prstGeom>
          <a:solidFill>
            <a:srgbClr val="66C1BF">
              <a:alpha val="50000"/>
            </a:srgbClr>
          </a:solidFill>
          <a:ln>
            <a:noFill/>
          </a:ln>
          <a:effectLst>
            <a:outerShdw blurRad="165100" dist="63500" dir="84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Chevron 100"/>
          <p:cNvSpPr>
            <a:spLocks noChangeAspect="1"/>
          </p:cNvSpPr>
          <p:nvPr/>
        </p:nvSpPr>
        <p:spPr>
          <a:xfrm rot="2400000" flipV="1">
            <a:off x="5296772" y="29962561"/>
            <a:ext cx="740000" cy="743849"/>
          </a:xfrm>
          <a:prstGeom prst="chevron">
            <a:avLst>
              <a:gd name="adj" fmla="val 57670"/>
            </a:avLst>
          </a:prstGeom>
          <a:solidFill>
            <a:srgbClr val="66C1BF">
              <a:alpha val="50000"/>
            </a:srgbClr>
          </a:solidFill>
          <a:ln>
            <a:noFill/>
          </a:ln>
          <a:effectLst>
            <a:outerShdw blurRad="165100" dist="63500" dir="84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046234" y="9000327"/>
            <a:ext cx="412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Collaborators</a:t>
            </a:r>
            <a:endParaRPr lang="fr-FR" sz="3600" dirty="0"/>
          </a:p>
        </p:txBody>
      </p:sp>
      <p:grpSp>
        <p:nvGrpSpPr>
          <p:cNvPr id="50" name="Groupe 49"/>
          <p:cNvGrpSpPr/>
          <p:nvPr/>
        </p:nvGrpSpPr>
        <p:grpSpPr>
          <a:xfrm>
            <a:off x="12431525" y="8266737"/>
            <a:ext cx="13606238" cy="5540653"/>
            <a:chOff x="13118965" y="8265843"/>
            <a:chExt cx="13606238" cy="5540653"/>
          </a:xfrm>
        </p:grpSpPr>
        <p:sp>
          <p:nvSpPr>
            <p:cNvPr id="14" name="Ellipse 13"/>
            <p:cNvSpPr/>
            <p:nvPr/>
          </p:nvSpPr>
          <p:spPr>
            <a:xfrm>
              <a:off x="13118965" y="8265843"/>
              <a:ext cx="13606238" cy="5540653"/>
            </a:xfrm>
            <a:prstGeom prst="ellipse">
              <a:avLst/>
            </a:prstGeom>
            <a:noFill/>
            <a:ln cmpd="sng">
              <a:solidFill>
                <a:srgbClr val="008C8E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1925" y="9317299"/>
              <a:ext cx="5291071" cy="352738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6" name="ZoneTexte 15"/>
            <p:cNvSpPr txBox="1"/>
            <p:nvPr/>
          </p:nvSpPr>
          <p:spPr>
            <a:xfrm>
              <a:off x="20117772" y="9133032"/>
              <a:ext cx="527233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 smtClean="0"/>
                <a:t>In-house </a:t>
              </a:r>
              <a:r>
                <a:rPr lang="fr-FR" sz="4000" dirty="0" err="1" smtClean="0"/>
                <a:t>seed</a:t>
              </a:r>
              <a:r>
                <a:rPr lang="fr-FR" sz="4000" dirty="0" smtClean="0"/>
                <a:t> </a:t>
              </a:r>
              <a:r>
                <a:rPr lang="fr-FR" sz="4000" dirty="0" err="1" smtClean="0"/>
                <a:t>growing</a:t>
              </a:r>
              <a:r>
                <a:rPr lang="fr-FR" sz="4000" dirty="0" smtClean="0"/>
                <a:t> service to </a:t>
              </a:r>
              <a:r>
                <a:rPr lang="fr-FR" sz="4000" dirty="0" err="1" smtClean="0"/>
                <a:t>ensure</a:t>
              </a:r>
              <a:r>
                <a:rPr lang="fr-FR" sz="4000" dirty="0" smtClean="0"/>
                <a:t> an optimal plant material for HMW and </a:t>
              </a:r>
              <a:r>
                <a:rPr lang="fr-FR" sz="4000" dirty="0" err="1" smtClean="0"/>
                <a:t>uHMW</a:t>
              </a:r>
              <a:r>
                <a:rPr lang="fr-FR" sz="4000" dirty="0" smtClean="0"/>
                <a:t> DNA production </a:t>
              </a:r>
              <a:r>
                <a:rPr lang="fr-FR" sz="4000" dirty="0" err="1" smtClean="0"/>
                <a:t>from</a:t>
              </a:r>
              <a:r>
                <a:rPr lang="fr-FR" sz="4000" dirty="0" smtClean="0"/>
                <a:t> </a:t>
              </a:r>
              <a:r>
                <a:rPr lang="fr-FR" sz="4000" dirty="0" err="1" smtClean="0"/>
                <a:t>various</a:t>
              </a:r>
              <a:r>
                <a:rPr lang="fr-FR" sz="4000" dirty="0" smtClean="0"/>
                <a:t> </a:t>
              </a:r>
              <a:r>
                <a:rPr lang="fr-FR" sz="4000" dirty="0" err="1" smtClean="0"/>
                <a:t>species</a:t>
              </a:r>
              <a:endParaRPr lang="fr-FR" sz="4000" dirty="0"/>
            </a:p>
          </p:txBody>
        </p:sp>
      </p:grpSp>
      <p:pic>
        <p:nvPicPr>
          <p:cNvPr id="56" name="Image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98" y="20063657"/>
            <a:ext cx="1718191" cy="671525"/>
          </a:xfrm>
          <a:prstGeom prst="rect">
            <a:avLst/>
          </a:prstGeom>
        </p:spPr>
      </p:pic>
      <p:sp>
        <p:nvSpPr>
          <p:cNvPr id="83" name="Rectangle à coins arrondis 82"/>
          <p:cNvSpPr/>
          <p:nvPr/>
        </p:nvSpPr>
        <p:spPr>
          <a:xfrm>
            <a:off x="349381" y="25312262"/>
            <a:ext cx="7944461" cy="3171753"/>
          </a:xfrm>
          <a:prstGeom prst="roundRect">
            <a:avLst/>
          </a:prstGeom>
          <a:solidFill>
            <a:srgbClr val="00B6CB"/>
          </a:solidFill>
          <a:ln>
            <a:noFill/>
          </a:ln>
          <a:effectLst>
            <a:outerShdw blurRad="165100" dist="63500" dir="8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400"/>
          </a:p>
        </p:txBody>
      </p:sp>
      <p:sp>
        <p:nvSpPr>
          <p:cNvPr id="84" name="ZoneTexte 83"/>
          <p:cNvSpPr txBox="1"/>
          <p:nvPr/>
        </p:nvSpPr>
        <p:spPr>
          <a:xfrm>
            <a:off x="387618" y="25300124"/>
            <a:ext cx="80569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bg1"/>
                </a:solidFill>
              </a:rPr>
              <a:t>HiFi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</a:rPr>
              <a:t>reads</a:t>
            </a:r>
            <a:r>
              <a:rPr lang="fr-FR" sz="3200" b="1" dirty="0" smtClean="0">
                <a:solidFill>
                  <a:schemeClr val="bg1"/>
                </a:solidFill>
              </a:rPr>
              <a:t> - CCS</a:t>
            </a:r>
            <a:endParaRPr lang="fr-FR" sz="3200" b="1" dirty="0">
              <a:solidFill>
                <a:schemeClr val="bg1"/>
              </a:solidFill>
            </a:endParaRP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(</a:t>
            </a:r>
            <a:r>
              <a:rPr lang="fr-FR" sz="3200" b="1" dirty="0" err="1" smtClean="0">
                <a:solidFill>
                  <a:schemeClr val="bg1"/>
                </a:solidFill>
              </a:rPr>
              <a:t>Circular</a:t>
            </a:r>
            <a:r>
              <a:rPr lang="fr-FR" sz="3200" b="1" dirty="0" smtClean="0">
                <a:solidFill>
                  <a:schemeClr val="bg1"/>
                </a:solidFill>
              </a:rPr>
              <a:t> Consensus </a:t>
            </a:r>
            <a:r>
              <a:rPr lang="fr-FR" sz="3200" b="1" dirty="0" err="1">
                <a:solidFill>
                  <a:schemeClr val="bg1"/>
                </a:solidFill>
              </a:rPr>
              <a:t>Sequence</a:t>
            </a:r>
            <a:r>
              <a:rPr lang="fr-FR" sz="32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  <a:p>
            <a:pPr marL="720090" indent="-720090">
              <a:buFont typeface="Wingdings" panose="05000000000000000000" pitchFamily="2" charset="2"/>
              <a:buChar char="ü"/>
            </a:pPr>
            <a:r>
              <a:rPr lang="fr-FR" sz="3200" dirty="0" err="1">
                <a:solidFill>
                  <a:schemeClr val="bg1"/>
                </a:solidFill>
              </a:rPr>
              <a:t>Yield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Up </a:t>
            </a:r>
            <a:r>
              <a:rPr lang="fr-FR" sz="3200" dirty="0">
                <a:solidFill>
                  <a:schemeClr val="bg1"/>
                </a:solidFill>
              </a:rPr>
              <a:t>to </a:t>
            </a:r>
            <a:r>
              <a:rPr lang="fr-FR" sz="3200" dirty="0" smtClean="0">
                <a:solidFill>
                  <a:schemeClr val="bg1"/>
                </a:solidFill>
              </a:rPr>
              <a:t>35Gb CCS 3 passes/SMRT </a:t>
            </a:r>
            <a:r>
              <a:rPr lang="fr-FR" sz="3200" dirty="0" err="1" smtClean="0">
                <a:solidFill>
                  <a:schemeClr val="bg1"/>
                </a:solidFill>
              </a:rPr>
              <a:t>cell</a:t>
            </a:r>
            <a:endParaRPr lang="fr-FR" sz="2800" dirty="0">
              <a:solidFill>
                <a:schemeClr val="bg1"/>
              </a:solidFill>
            </a:endParaRPr>
          </a:p>
          <a:p>
            <a:pPr marL="720090" indent="-72009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Long read lengths up to 25 </a:t>
            </a:r>
            <a:r>
              <a:rPr lang="en-US" sz="3200" dirty="0" smtClean="0">
                <a:solidFill>
                  <a:schemeClr val="bg1"/>
                </a:solidFill>
              </a:rPr>
              <a:t>kb</a:t>
            </a:r>
          </a:p>
          <a:p>
            <a:pPr marL="720090" indent="-720090">
              <a:buFont typeface="Wingdings" panose="05000000000000000000" pitchFamily="2" charset="2"/>
              <a:buChar char="ü"/>
            </a:pPr>
            <a:r>
              <a:rPr lang="fr-FR" sz="3200" dirty="0" smtClean="0">
                <a:solidFill>
                  <a:schemeClr val="bg1"/>
                </a:solidFill>
              </a:rPr>
              <a:t>High </a:t>
            </a:r>
            <a:r>
              <a:rPr lang="fr-FR" sz="3200" dirty="0" err="1">
                <a:solidFill>
                  <a:schemeClr val="bg1"/>
                </a:solidFill>
              </a:rPr>
              <a:t>read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accuracy</a:t>
            </a:r>
            <a:r>
              <a:rPr lang="fr-FR" sz="3200" dirty="0">
                <a:solidFill>
                  <a:schemeClr val="bg1"/>
                </a:solidFill>
              </a:rPr>
              <a:t> &gt;99.9</a:t>
            </a:r>
            <a:r>
              <a:rPr lang="fr-FR" sz="3200" dirty="0" smtClean="0">
                <a:solidFill>
                  <a:schemeClr val="bg1"/>
                </a:solidFill>
              </a:rPr>
              <a:t>%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2559772" y="19866893"/>
            <a:ext cx="3629107" cy="1129843"/>
          </a:xfrm>
          <a:prstGeom prst="roundRect">
            <a:avLst/>
          </a:prstGeom>
          <a:solidFill>
            <a:srgbClr val="009B7B"/>
          </a:solidFill>
          <a:ln>
            <a:noFill/>
          </a:ln>
          <a:effectLst>
            <a:outerShdw blurRad="165100" dist="38100" dir="84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4020"/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5669" y="19564884"/>
            <a:ext cx="1852974" cy="1740068"/>
          </a:xfrm>
          <a:prstGeom prst="rect">
            <a:avLst/>
          </a:prstGeom>
          <a:ln>
            <a:noFill/>
          </a:ln>
          <a:effectLst>
            <a:outerShdw blurRad="165100" dist="63500" dir="8400000" algn="tl" rotWithShape="0">
              <a:srgbClr val="333333">
                <a:alpha val="25000"/>
              </a:srgbClr>
            </a:outerShdw>
          </a:effectLst>
        </p:spPr>
      </p:pic>
      <p:sp>
        <p:nvSpPr>
          <p:cNvPr id="80" name="Rectangle 79"/>
          <p:cNvSpPr/>
          <p:nvPr/>
        </p:nvSpPr>
        <p:spPr>
          <a:xfrm>
            <a:off x="3022891" y="19940419"/>
            <a:ext cx="3011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Sequencing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library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preparation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HiFi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5" name="Chevron 84"/>
          <p:cNvSpPr/>
          <p:nvPr/>
        </p:nvSpPr>
        <p:spPr>
          <a:xfrm rot="5400000">
            <a:off x="3760353" y="18317108"/>
            <a:ext cx="747988" cy="1495976"/>
          </a:xfrm>
          <a:prstGeom prst="chevron">
            <a:avLst>
              <a:gd name="adj" fmla="val 45937"/>
            </a:avLst>
          </a:prstGeom>
          <a:solidFill>
            <a:srgbClr val="66C1BF">
              <a:alpha val="50000"/>
            </a:srgbClr>
          </a:solidFill>
          <a:ln>
            <a:noFill/>
          </a:ln>
          <a:effectLst>
            <a:outerShdw blurRad="165100" dist="63500" dir="84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402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 rot="5400000">
            <a:off x="3760353" y="21149200"/>
            <a:ext cx="747988" cy="1495976"/>
          </a:xfrm>
          <a:prstGeom prst="chevron">
            <a:avLst>
              <a:gd name="adj" fmla="val 45937"/>
            </a:avLst>
          </a:prstGeom>
          <a:solidFill>
            <a:srgbClr val="66C1BF">
              <a:alpha val="50000"/>
            </a:srgbClr>
          </a:solidFill>
          <a:ln>
            <a:noFill/>
          </a:ln>
          <a:effectLst>
            <a:outerShdw blurRad="165100" dist="63500" dir="84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4020">
              <a:solidFill>
                <a:schemeClr val="tx1"/>
              </a:solidFill>
            </a:endParaRPr>
          </a:p>
        </p:txBody>
      </p:sp>
      <p:sp>
        <p:nvSpPr>
          <p:cNvPr id="96" name="Chevron 95"/>
          <p:cNvSpPr/>
          <p:nvPr/>
        </p:nvSpPr>
        <p:spPr>
          <a:xfrm rot="5400000">
            <a:off x="3760353" y="23363988"/>
            <a:ext cx="747988" cy="1495976"/>
          </a:xfrm>
          <a:prstGeom prst="chevron">
            <a:avLst>
              <a:gd name="adj" fmla="val 45937"/>
            </a:avLst>
          </a:prstGeom>
          <a:solidFill>
            <a:srgbClr val="66C1BF">
              <a:alpha val="50000"/>
            </a:srgbClr>
          </a:solidFill>
          <a:ln>
            <a:noFill/>
          </a:ln>
          <a:effectLst>
            <a:outerShdw blurRad="165100" dist="63500" dir="84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4020">
              <a:solidFill>
                <a:schemeClr val="tx1"/>
              </a:solidFill>
            </a:endParaRPr>
          </a:p>
        </p:txBody>
      </p:sp>
      <p:pic>
        <p:nvPicPr>
          <p:cNvPr id="103" name="Image 10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0" y="15497223"/>
            <a:ext cx="2446435" cy="2852542"/>
          </a:xfrm>
          <a:prstGeom prst="rect">
            <a:avLst/>
          </a:prstGeom>
        </p:spPr>
      </p:pic>
      <p:sp>
        <p:nvSpPr>
          <p:cNvPr id="104" name="Rectangle à coins arrondis 103"/>
          <p:cNvSpPr/>
          <p:nvPr/>
        </p:nvSpPr>
        <p:spPr>
          <a:xfrm>
            <a:off x="886379" y="15288090"/>
            <a:ext cx="6168018" cy="302399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4020"/>
          </a:p>
        </p:txBody>
      </p:sp>
      <p:sp>
        <p:nvSpPr>
          <p:cNvPr id="11" name="ZoneTexte 10"/>
          <p:cNvSpPr txBox="1"/>
          <p:nvPr/>
        </p:nvSpPr>
        <p:spPr>
          <a:xfrm>
            <a:off x="2994908" y="15658939"/>
            <a:ext cx="38596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800" dirty="0" err="1" smtClean="0"/>
              <a:t>Several</a:t>
            </a:r>
            <a:r>
              <a:rPr lang="fr-FR" sz="2800" dirty="0" smtClean="0"/>
              <a:t> </a:t>
            </a:r>
            <a:r>
              <a:rPr lang="fr-FR" sz="2800" dirty="0" err="1" smtClean="0"/>
              <a:t>protocols</a:t>
            </a:r>
            <a:r>
              <a:rPr lang="fr-FR" sz="2800" dirty="0" smtClean="0"/>
              <a:t> </a:t>
            </a:r>
            <a:r>
              <a:rPr lang="fr-FR" sz="2800" dirty="0" err="1" smtClean="0"/>
              <a:t>adapted</a:t>
            </a:r>
            <a:r>
              <a:rPr lang="fr-FR" sz="2800" dirty="0" smtClean="0"/>
              <a:t> to </a:t>
            </a:r>
            <a:r>
              <a:rPr lang="fr-FR" sz="2800" dirty="0" err="1" smtClean="0"/>
              <a:t>each</a:t>
            </a:r>
            <a:r>
              <a:rPr lang="fr-FR" sz="2800" dirty="0" smtClean="0"/>
              <a:t> plant </a:t>
            </a:r>
            <a:r>
              <a:rPr lang="fr-FR" sz="2800" dirty="0" err="1" smtClean="0"/>
              <a:t>species</a:t>
            </a:r>
            <a:endParaRPr lang="fr-FR" sz="28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2800" dirty="0" smtClean="0"/>
              <a:t>Fragments size : </a:t>
            </a:r>
          </a:p>
          <a:p>
            <a:r>
              <a:rPr lang="fr-FR" sz="2800" dirty="0" smtClean="0"/>
              <a:t>       </a:t>
            </a:r>
            <a:r>
              <a:rPr lang="fr-FR" sz="2800" dirty="0" err="1" smtClean="0"/>
              <a:t>From</a:t>
            </a:r>
            <a:r>
              <a:rPr lang="fr-FR" sz="2800" dirty="0" smtClean="0"/>
              <a:t> 50 to 200kb</a:t>
            </a:r>
            <a:endParaRPr lang="fr-FR" sz="2800" dirty="0"/>
          </a:p>
        </p:txBody>
      </p:sp>
      <p:grpSp>
        <p:nvGrpSpPr>
          <p:cNvPr id="108" name="Groupe 107"/>
          <p:cNvGrpSpPr/>
          <p:nvPr/>
        </p:nvGrpSpPr>
        <p:grpSpPr>
          <a:xfrm>
            <a:off x="5962356" y="21979967"/>
            <a:ext cx="1838163" cy="2282750"/>
            <a:chOff x="6378732" y="1698911"/>
            <a:chExt cx="776107" cy="956231"/>
          </a:xfrm>
        </p:grpSpPr>
        <p:pic>
          <p:nvPicPr>
            <p:cNvPr id="109" name="Image 10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03311" y="1736547"/>
              <a:ext cx="732452" cy="213045"/>
            </a:xfrm>
            <a:prstGeom prst="rect">
              <a:avLst/>
            </a:prstGeom>
          </p:spPr>
        </p:pic>
        <p:pic>
          <p:nvPicPr>
            <p:cNvPr id="110" name="Image 10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52248" y="2014929"/>
              <a:ext cx="702591" cy="262275"/>
            </a:xfrm>
            <a:prstGeom prst="rect">
              <a:avLst/>
            </a:prstGeom>
          </p:spPr>
        </p:pic>
        <p:pic>
          <p:nvPicPr>
            <p:cNvPr id="111" name="Image 11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04424" y="2371383"/>
              <a:ext cx="738127" cy="231479"/>
            </a:xfrm>
            <a:prstGeom prst="rect">
              <a:avLst/>
            </a:prstGeom>
          </p:spPr>
        </p:pic>
        <p:sp>
          <p:nvSpPr>
            <p:cNvPr id="112" name="Rectangle à coins arrondis 111"/>
            <p:cNvSpPr/>
            <p:nvPr/>
          </p:nvSpPr>
          <p:spPr>
            <a:xfrm>
              <a:off x="6378732" y="1698911"/>
              <a:ext cx="776107" cy="9562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3" name="ZoneTexte 112"/>
          <p:cNvSpPr txBox="1"/>
          <p:nvPr/>
        </p:nvSpPr>
        <p:spPr>
          <a:xfrm>
            <a:off x="101705" y="22733236"/>
            <a:ext cx="686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Sequencing</a:t>
            </a:r>
            <a:r>
              <a:rPr lang="fr-FR" sz="3600" dirty="0" smtClean="0"/>
              <a:t> providers</a:t>
            </a:r>
            <a:endParaRPr lang="fr-FR" sz="3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78957" y="28543423"/>
            <a:ext cx="6976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Minimum 20X </a:t>
            </a:r>
            <a:r>
              <a:rPr lang="fr-FR" sz="3200" dirty="0" err="1" smtClean="0"/>
              <a:t>coverage</a:t>
            </a:r>
            <a:r>
              <a:rPr lang="fr-FR" sz="3200" dirty="0"/>
              <a:t> </a:t>
            </a:r>
            <a:r>
              <a:rPr lang="fr-FR" sz="3200" dirty="0" err="1" smtClean="0"/>
              <a:t>assembled</a:t>
            </a:r>
            <a:r>
              <a:rPr lang="fr-FR" sz="3200" dirty="0" smtClean="0"/>
              <a:t> </a:t>
            </a:r>
            <a:r>
              <a:rPr lang="fr-FR" sz="3200" dirty="0" err="1" smtClean="0"/>
              <a:t>using</a:t>
            </a:r>
            <a:r>
              <a:rPr lang="fr-FR" sz="3200" dirty="0" smtClean="0"/>
              <a:t> </a:t>
            </a:r>
            <a:r>
              <a:rPr lang="fr-FR" sz="3200" dirty="0" err="1" smtClean="0"/>
              <a:t>HiFiasm</a:t>
            </a:r>
            <a:r>
              <a:rPr lang="fr-FR" sz="3200" dirty="0" smtClean="0"/>
              <a:t> or </a:t>
            </a:r>
            <a:r>
              <a:rPr lang="fr-FR" sz="3200" dirty="0" err="1" smtClean="0"/>
              <a:t>Canu</a:t>
            </a:r>
            <a:r>
              <a:rPr lang="fr-FR" sz="3200" dirty="0" smtClean="0"/>
              <a:t> </a:t>
            </a:r>
            <a:r>
              <a:rPr lang="fr-FR" sz="3200" dirty="0" err="1" smtClean="0"/>
              <a:t>assemblers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32" name="Rectangle 31"/>
          <p:cNvSpPr/>
          <p:nvPr/>
        </p:nvSpPr>
        <p:spPr>
          <a:xfrm>
            <a:off x="16751042" y="19848783"/>
            <a:ext cx="11743193" cy="8996252"/>
          </a:xfrm>
          <a:prstGeom prst="rect">
            <a:avLst/>
          </a:prstGeom>
          <a:noFill/>
          <a:ln>
            <a:solidFill>
              <a:srgbClr val="008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ZoneTexte 120"/>
          <p:cNvSpPr txBox="1"/>
          <p:nvPr/>
        </p:nvSpPr>
        <p:spPr>
          <a:xfrm>
            <a:off x="16710070" y="19889014"/>
            <a:ext cx="11687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u="sng" dirty="0" err="1" smtClean="0"/>
              <a:t>Working</a:t>
            </a:r>
            <a:r>
              <a:rPr lang="fr-FR" sz="4400" b="1" u="sng" dirty="0" smtClean="0"/>
              <a:t> </a:t>
            </a:r>
            <a:r>
              <a:rPr lang="fr-FR" sz="4400" b="1" u="sng" dirty="0" smtClean="0"/>
              <a:t>on </a:t>
            </a:r>
            <a:r>
              <a:rPr lang="fr-FR" sz="4400" b="1" u="sng" dirty="0" err="1" smtClean="0"/>
              <a:t>various</a:t>
            </a:r>
            <a:r>
              <a:rPr lang="fr-FR" sz="4400" b="1" u="sng" dirty="0" smtClean="0"/>
              <a:t> </a:t>
            </a:r>
            <a:r>
              <a:rPr lang="fr-FR" sz="4400" b="1" u="sng" dirty="0" err="1" smtClean="0"/>
              <a:t>species</a:t>
            </a:r>
            <a:endParaRPr lang="fr-FR" sz="4400" b="1" u="sng" dirty="0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119" y="42064630"/>
            <a:ext cx="996454" cy="996454"/>
          </a:xfrm>
          <a:prstGeom prst="rect">
            <a:avLst/>
          </a:prstGeom>
        </p:spPr>
      </p:pic>
      <p:graphicFrame>
        <p:nvGraphicFramePr>
          <p:cNvPr id="79" name="Tableau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64098"/>
              </p:ext>
            </p:extLst>
          </p:nvPr>
        </p:nvGraphicFramePr>
        <p:xfrm>
          <a:off x="17002790" y="20742127"/>
          <a:ext cx="11295383" cy="5710563"/>
        </p:xfrm>
        <a:graphic>
          <a:graphicData uri="http://schemas.openxmlformats.org/drawingml/2006/table">
            <a:tbl>
              <a:tblPr/>
              <a:tblGrid>
                <a:gridCol w="1915535">
                  <a:extLst>
                    <a:ext uri="{9D8B030D-6E8A-4147-A177-3AD203B41FA5}">
                      <a16:colId xmlns:a16="http://schemas.microsoft.com/office/drawing/2014/main" val="1360825302"/>
                    </a:ext>
                  </a:extLst>
                </a:gridCol>
                <a:gridCol w="1465002">
                  <a:extLst>
                    <a:ext uri="{9D8B030D-6E8A-4147-A177-3AD203B41FA5}">
                      <a16:colId xmlns:a16="http://schemas.microsoft.com/office/drawing/2014/main" val="216037063"/>
                    </a:ext>
                  </a:extLst>
                </a:gridCol>
                <a:gridCol w="1532576">
                  <a:extLst>
                    <a:ext uri="{9D8B030D-6E8A-4147-A177-3AD203B41FA5}">
                      <a16:colId xmlns:a16="http://schemas.microsoft.com/office/drawing/2014/main" val="418960290"/>
                    </a:ext>
                  </a:extLst>
                </a:gridCol>
                <a:gridCol w="1532576">
                  <a:extLst>
                    <a:ext uri="{9D8B030D-6E8A-4147-A177-3AD203B41FA5}">
                      <a16:colId xmlns:a16="http://schemas.microsoft.com/office/drawing/2014/main" val="1159650148"/>
                    </a:ext>
                  </a:extLst>
                </a:gridCol>
                <a:gridCol w="967942">
                  <a:extLst>
                    <a:ext uri="{9D8B030D-6E8A-4147-A177-3AD203B41FA5}">
                      <a16:colId xmlns:a16="http://schemas.microsoft.com/office/drawing/2014/main" val="2470316010"/>
                    </a:ext>
                  </a:extLst>
                </a:gridCol>
                <a:gridCol w="1209928">
                  <a:extLst>
                    <a:ext uri="{9D8B030D-6E8A-4147-A177-3AD203B41FA5}">
                      <a16:colId xmlns:a16="http://schemas.microsoft.com/office/drawing/2014/main" val="584620195"/>
                    </a:ext>
                  </a:extLst>
                </a:gridCol>
                <a:gridCol w="1451914">
                  <a:extLst>
                    <a:ext uri="{9D8B030D-6E8A-4147-A177-3AD203B41FA5}">
                      <a16:colId xmlns:a16="http://schemas.microsoft.com/office/drawing/2014/main" val="2825214706"/>
                    </a:ext>
                  </a:extLst>
                </a:gridCol>
                <a:gridCol w="1219910">
                  <a:extLst>
                    <a:ext uri="{9D8B030D-6E8A-4147-A177-3AD203B41FA5}">
                      <a16:colId xmlns:a16="http://schemas.microsoft.com/office/drawing/2014/main" val="2587298626"/>
                    </a:ext>
                  </a:extLst>
                </a:gridCol>
              </a:tblGrid>
              <a:tr h="8511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Assemblies</a:t>
                      </a:r>
                      <a:r>
                        <a:rPr lang="fr-F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PacBio HiFi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Hybrid</a:t>
                      </a:r>
                      <a:r>
                        <a:rPr lang="fr-F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Scaffolds</a:t>
                      </a:r>
                      <a:r>
                        <a:rPr lang="fr-F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fr-F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(HiFi</a:t>
                      </a:r>
                      <a:r>
                        <a:rPr lang="fr-FR" sz="2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+ </a:t>
                      </a:r>
                      <a:r>
                        <a:rPr lang="fr-FR" sz="2400" b="1" i="0" u="none" strike="noStrike" baseline="0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optical</a:t>
                      </a:r>
                      <a:r>
                        <a:rPr lang="fr-FR" sz="2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400" b="1" i="0" u="none" strike="noStrike" baseline="0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map</a:t>
                      </a:r>
                      <a:r>
                        <a:rPr lang="fr-FR" sz="2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fr-FR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15621"/>
                  </a:ext>
                </a:extLst>
              </a:tr>
              <a:tr h="12711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Species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</a:t>
                      </a:r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Contig nb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N50 (Mb)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Scaffold nb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length (Mb)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N50 </a:t>
                      </a:r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741920"/>
                  </a:ext>
                </a:extLst>
              </a:tr>
              <a:tr h="431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Eucalyptus*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Mb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01551"/>
                  </a:ext>
                </a:extLst>
              </a:tr>
              <a:tr h="431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Barley</a:t>
                      </a:r>
                      <a:r>
                        <a:rPr lang="fr-F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Gb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4 015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4 190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420461"/>
                  </a:ext>
                </a:extLst>
              </a:tr>
              <a:tr h="5440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Rapeseed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 Gb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201524"/>
                  </a:ext>
                </a:extLst>
              </a:tr>
              <a:tr h="431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Sunflower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 Gb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8888788"/>
                  </a:ext>
                </a:extLst>
              </a:tr>
              <a:tr h="431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Gb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14657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14 459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43752"/>
                  </a:ext>
                </a:extLst>
              </a:tr>
              <a:tr h="8511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dirty="0" err="1" smtClean="0"/>
                        <a:t>Einkorn</a:t>
                      </a:r>
                      <a:r>
                        <a:rPr lang="fr-FR" sz="2800" b="1" dirty="0" smtClean="0"/>
                        <a:t> </a:t>
                      </a:r>
                      <a:r>
                        <a:rPr lang="fr-FR" sz="2800" b="1" dirty="0" err="1" smtClean="0"/>
                        <a:t>wheat</a:t>
                      </a:r>
                      <a:r>
                        <a:rPr lang="fr-F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 Gb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2133"/>
                  </a:ext>
                </a:extLst>
              </a:tr>
              <a:tr h="431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Rose*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Mb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28720"/>
                  </a:ext>
                </a:extLst>
              </a:tr>
            </a:tbl>
          </a:graphicData>
        </a:graphic>
      </p:graphicFrame>
      <p:sp>
        <p:nvSpPr>
          <p:cNvPr id="88" name="Rectangle 87"/>
          <p:cNvSpPr/>
          <p:nvPr/>
        </p:nvSpPr>
        <p:spPr>
          <a:xfrm>
            <a:off x="648962" y="33261997"/>
            <a:ext cx="27649211" cy="4252291"/>
          </a:xfrm>
          <a:prstGeom prst="rect">
            <a:avLst/>
          </a:prstGeom>
          <a:noFill/>
          <a:ln>
            <a:solidFill>
              <a:srgbClr val="008C8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ZoneTexte 88"/>
          <p:cNvSpPr txBox="1"/>
          <p:nvPr/>
        </p:nvSpPr>
        <p:spPr>
          <a:xfrm>
            <a:off x="864296" y="33262740"/>
            <a:ext cx="16999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altLang="fr-FR" sz="4400" b="1" u="sng" dirty="0" smtClean="0"/>
              <a:t>Perspective ? </a:t>
            </a:r>
            <a:r>
              <a:rPr lang="fr-FR" altLang="fr-FR" sz="4400" b="1" u="sng" dirty="0"/>
              <a:t>C</a:t>
            </a:r>
            <a:r>
              <a:rPr lang="fr-FR" altLang="fr-FR" sz="4400" b="1" u="sng" dirty="0" smtClean="0"/>
              <a:t>apture </a:t>
            </a:r>
            <a:r>
              <a:rPr lang="fr-FR" altLang="fr-FR" sz="4400" b="1" u="sng" dirty="0" err="1" smtClean="0"/>
              <a:t>method</a:t>
            </a:r>
            <a:r>
              <a:rPr lang="fr-FR" altLang="fr-FR" sz="4400" b="1" u="sng" dirty="0" smtClean="0"/>
              <a:t> </a:t>
            </a:r>
            <a:r>
              <a:rPr lang="fr-FR" altLang="fr-FR" sz="4400" b="1" u="sng" dirty="0" err="1"/>
              <a:t>with</a:t>
            </a:r>
            <a:r>
              <a:rPr lang="fr-FR" altLang="fr-FR" sz="4400" b="1" u="sng" dirty="0"/>
              <a:t> </a:t>
            </a:r>
            <a:r>
              <a:rPr lang="fr-FR" altLang="fr-FR" sz="4400" b="1" u="sng" dirty="0" err="1"/>
              <a:t>Xdrop</a:t>
            </a:r>
            <a:r>
              <a:rPr lang="fr-FR" altLang="fr-FR" sz="4400" b="1" u="sng" dirty="0"/>
              <a:t> </a:t>
            </a:r>
            <a:r>
              <a:rPr lang="fr-FR" altLang="fr-FR" sz="4400" b="1" u="sng" dirty="0" err="1"/>
              <a:t>technology</a:t>
            </a:r>
            <a:r>
              <a:rPr lang="fr-FR" altLang="fr-FR" sz="4400" b="1" u="sng" dirty="0"/>
              <a:t> (</a:t>
            </a:r>
            <a:r>
              <a:rPr lang="fr-FR" altLang="fr-FR" sz="4400" b="1" u="sng" dirty="0" err="1"/>
              <a:t>Samplix</a:t>
            </a:r>
            <a:r>
              <a:rPr lang="fr-FR" altLang="fr-FR" sz="4400" b="1" u="sng" dirty="0" smtClean="0"/>
              <a:t>®)</a:t>
            </a:r>
            <a:endParaRPr lang="fr-FR" altLang="fr-FR" sz="4400" b="1" u="sng" dirty="0"/>
          </a:p>
        </p:txBody>
      </p:sp>
      <p:sp>
        <p:nvSpPr>
          <p:cNvPr id="100" name="Rectangle 99"/>
          <p:cNvSpPr/>
          <p:nvPr/>
        </p:nvSpPr>
        <p:spPr>
          <a:xfrm>
            <a:off x="16946890" y="26387166"/>
            <a:ext cx="11666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* </a:t>
            </a:r>
            <a:r>
              <a:rPr lang="fr-FR" sz="2000" dirty="0" err="1" smtClean="0"/>
              <a:t>Heterozygous</a:t>
            </a:r>
            <a:r>
              <a:rPr lang="fr-FR" sz="2000" dirty="0" smtClean="0"/>
              <a:t> </a:t>
            </a:r>
            <a:r>
              <a:rPr lang="fr-FR" sz="2000" dirty="0" err="1" smtClean="0"/>
              <a:t>species</a:t>
            </a:r>
            <a:endParaRPr lang="fr-FR" sz="2000" dirty="0"/>
          </a:p>
        </p:txBody>
      </p:sp>
      <p:pic>
        <p:nvPicPr>
          <p:cNvPr id="105" name="Image 104"/>
          <p:cNvPicPr>
            <a:picLocks noChangeAspect="1"/>
          </p:cNvPicPr>
          <p:nvPr/>
        </p:nvPicPr>
        <p:blipFill rotWithShape="1">
          <a:blip r:embed="rId18"/>
          <a:srcRect b="10619"/>
          <a:stretch/>
        </p:blipFill>
        <p:spPr>
          <a:xfrm>
            <a:off x="1813996" y="34131409"/>
            <a:ext cx="9600866" cy="2367689"/>
          </a:xfrm>
          <a:prstGeom prst="rect">
            <a:avLst/>
          </a:prstGeom>
        </p:spPr>
      </p:pic>
      <p:sp>
        <p:nvSpPr>
          <p:cNvPr id="106" name="ZoneTexte 105"/>
          <p:cNvSpPr txBox="1"/>
          <p:nvPr/>
        </p:nvSpPr>
        <p:spPr>
          <a:xfrm>
            <a:off x="13997777" y="33951852"/>
            <a:ext cx="141525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err="1" smtClean="0"/>
              <a:t>Prerequisite</a:t>
            </a:r>
            <a:r>
              <a:rPr lang="fr-FR" sz="3200" b="1" u="sng" dirty="0" smtClean="0"/>
              <a:t> :</a:t>
            </a:r>
            <a:endParaRPr lang="fr-FR" sz="3200" b="1" u="sng" dirty="0"/>
          </a:p>
          <a:p>
            <a:pPr marL="285750" indent="-285750">
              <a:buFontTx/>
              <a:buChar char="-"/>
            </a:pPr>
            <a:r>
              <a:rPr lang="fr-FR" sz="3200" dirty="0" smtClean="0"/>
              <a:t>Ultra </a:t>
            </a:r>
            <a:r>
              <a:rPr lang="fr-FR" sz="3200" dirty="0" err="1" smtClean="0"/>
              <a:t>specific</a:t>
            </a:r>
            <a:r>
              <a:rPr lang="fr-FR" sz="3200" dirty="0" smtClean="0"/>
              <a:t> </a:t>
            </a:r>
            <a:r>
              <a:rPr lang="fr-FR" sz="3200" dirty="0"/>
              <a:t>PCR </a:t>
            </a:r>
            <a:r>
              <a:rPr lang="fr-FR" sz="3200" dirty="0" smtClean="0"/>
              <a:t>markers </a:t>
            </a:r>
            <a:r>
              <a:rPr lang="fr-FR" sz="3200" dirty="0" err="1" smtClean="0"/>
              <a:t>every</a:t>
            </a:r>
            <a:r>
              <a:rPr lang="fr-FR" sz="3200" dirty="0" smtClean="0"/>
              <a:t> 100kb max </a:t>
            </a:r>
            <a:endParaRPr lang="fr-FR" sz="3200" dirty="0"/>
          </a:p>
          <a:p>
            <a:pPr marL="285750" indent="-285750">
              <a:buFontTx/>
              <a:buChar char="-"/>
            </a:pPr>
            <a:r>
              <a:rPr lang="fr-FR" sz="3200" dirty="0" smtClean="0"/>
              <a:t>Design on </a:t>
            </a:r>
            <a:r>
              <a:rPr lang="fr-FR" sz="3200" dirty="0" err="1" smtClean="0"/>
              <a:t>conserved</a:t>
            </a:r>
            <a:r>
              <a:rPr lang="fr-FR" sz="3200" dirty="0" smtClean="0"/>
              <a:t> </a:t>
            </a:r>
            <a:r>
              <a:rPr lang="fr-FR" sz="3200" dirty="0" err="1" smtClean="0"/>
              <a:t>sequences</a:t>
            </a:r>
            <a:r>
              <a:rPr lang="fr-FR" sz="3200" dirty="0" smtClean="0"/>
              <a:t> </a:t>
            </a:r>
            <a:r>
              <a:rPr lang="fr-FR" sz="3200" dirty="0" err="1" smtClean="0"/>
              <a:t>among</a:t>
            </a:r>
            <a:r>
              <a:rPr lang="fr-FR" sz="3200" dirty="0" smtClean="0"/>
              <a:t> </a:t>
            </a:r>
            <a:r>
              <a:rPr lang="fr-FR" sz="3200" dirty="0" err="1" smtClean="0"/>
              <a:t>genotypes</a:t>
            </a:r>
            <a:r>
              <a:rPr lang="fr-FR" sz="3200" dirty="0" smtClean="0"/>
              <a:t> to </a:t>
            </a:r>
            <a:r>
              <a:rPr lang="fr-FR" sz="3200" dirty="0" err="1" smtClean="0"/>
              <a:t>allow</a:t>
            </a:r>
            <a:r>
              <a:rPr lang="fr-FR" sz="3200" dirty="0" smtClean="0"/>
              <a:t> </a:t>
            </a:r>
            <a:r>
              <a:rPr lang="fr-FR" sz="3200" dirty="0" err="1" smtClean="0"/>
              <a:t>diversity</a:t>
            </a:r>
            <a:r>
              <a:rPr lang="fr-FR" sz="3200" dirty="0" smtClean="0"/>
              <a:t> </a:t>
            </a:r>
            <a:r>
              <a:rPr lang="fr-FR" sz="3200" dirty="0" err="1" smtClean="0"/>
              <a:t>analysis</a:t>
            </a:r>
            <a:endParaRPr lang="fr-FR" sz="3200" dirty="0" smtClean="0"/>
          </a:p>
          <a:p>
            <a:r>
              <a:rPr lang="fr-FR" sz="3200" b="1" u="sng" dirty="0" smtClean="0"/>
              <a:t>On-</a:t>
            </a:r>
            <a:r>
              <a:rPr lang="fr-FR" sz="3200" b="1" u="sng" dirty="0" err="1" smtClean="0"/>
              <a:t>going</a:t>
            </a:r>
            <a:r>
              <a:rPr lang="fr-FR" sz="3200" b="1" u="sng" dirty="0" smtClean="0"/>
              <a:t> </a:t>
            </a:r>
            <a:r>
              <a:rPr lang="fr-FR" sz="3200" b="1" u="sng" dirty="0" err="1"/>
              <a:t>development</a:t>
            </a:r>
            <a:r>
              <a:rPr lang="fr-FR" sz="3200" b="1" u="sng" dirty="0"/>
              <a:t> :</a:t>
            </a:r>
          </a:p>
          <a:p>
            <a:pPr marL="285750" indent="-285750">
              <a:buFontTx/>
              <a:buChar char="-"/>
            </a:pPr>
            <a:r>
              <a:rPr lang="fr-FR" sz="3200" dirty="0"/>
              <a:t>First capture </a:t>
            </a:r>
            <a:r>
              <a:rPr lang="fr-FR" sz="3200" dirty="0" err="1" smtClean="0"/>
              <a:t>projects</a:t>
            </a:r>
            <a:r>
              <a:rPr lang="fr-FR" sz="3200" dirty="0" smtClean="0"/>
              <a:t> on </a:t>
            </a:r>
            <a:r>
              <a:rPr lang="fr-FR" sz="3200" dirty="0" err="1" smtClean="0"/>
              <a:t>sunflower</a:t>
            </a:r>
            <a:r>
              <a:rPr lang="fr-FR" sz="3200" dirty="0" smtClean="0"/>
              <a:t> and olive </a:t>
            </a:r>
            <a:r>
              <a:rPr lang="fr-FR" sz="3200" dirty="0" err="1" smtClean="0"/>
              <a:t>tree</a:t>
            </a:r>
            <a:endParaRPr lang="fr-FR" sz="3200" dirty="0"/>
          </a:p>
          <a:p>
            <a:pPr marL="285750" indent="-285750">
              <a:buFontTx/>
              <a:buChar char="-"/>
            </a:pPr>
            <a:r>
              <a:rPr lang="fr-FR" sz="3200" dirty="0" err="1"/>
              <a:t>Bioinformatics</a:t>
            </a:r>
            <a:r>
              <a:rPr lang="fr-FR" sz="3200" dirty="0"/>
              <a:t> expertise : adaptation of </a:t>
            </a:r>
            <a:r>
              <a:rPr lang="fr-FR" sz="3200" dirty="0" err="1"/>
              <a:t>existing</a:t>
            </a:r>
            <a:r>
              <a:rPr lang="fr-FR" sz="3200" dirty="0"/>
              <a:t> pipeline for </a:t>
            </a:r>
            <a:r>
              <a:rPr lang="fr-FR" sz="3200" dirty="0" err="1" smtClean="0"/>
              <a:t>chimera</a:t>
            </a:r>
            <a:r>
              <a:rPr lang="fr-FR" sz="3200" dirty="0" smtClean="0"/>
              <a:t> </a:t>
            </a:r>
            <a:r>
              <a:rPr lang="fr-FR" sz="3200" dirty="0"/>
              <a:t>identification and </a:t>
            </a:r>
            <a:r>
              <a:rPr lang="fr-FR" sz="3200" dirty="0" err="1" smtClean="0"/>
              <a:t>elimination</a:t>
            </a:r>
            <a:endParaRPr lang="fr-FR" sz="3200" dirty="0"/>
          </a:p>
        </p:txBody>
      </p:sp>
      <p:sp>
        <p:nvSpPr>
          <p:cNvPr id="15" name="Rectangle 14"/>
          <p:cNvSpPr/>
          <p:nvPr/>
        </p:nvSpPr>
        <p:spPr>
          <a:xfrm>
            <a:off x="864296" y="36609518"/>
            <a:ext cx="12777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 err="1"/>
              <a:t>Targeted</a:t>
            </a:r>
            <a:r>
              <a:rPr lang="fr-FR" sz="3200" b="1" u="sng" dirty="0"/>
              <a:t> </a:t>
            </a:r>
            <a:r>
              <a:rPr lang="fr-FR" sz="3200" b="1" u="sng" dirty="0" err="1"/>
              <a:t>sequencing</a:t>
            </a:r>
            <a:r>
              <a:rPr lang="fr-FR" sz="3200" b="1" u="sng" dirty="0"/>
              <a:t> of </a:t>
            </a:r>
            <a:r>
              <a:rPr lang="fr-FR" sz="3200" b="1" u="sng" dirty="0" err="1"/>
              <a:t>regions</a:t>
            </a:r>
            <a:r>
              <a:rPr lang="fr-FR" sz="3200" b="1" u="sng" dirty="0"/>
              <a:t> </a:t>
            </a:r>
            <a:r>
              <a:rPr lang="fr-FR" sz="3200" b="1" u="sng" dirty="0" err="1"/>
              <a:t>with</a:t>
            </a:r>
            <a:r>
              <a:rPr lang="fr-FR" sz="3200" b="1" u="sng" dirty="0"/>
              <a:t> </a:t>
            </a:r>
            <a:r>
              <a:rPr lang="fr-FR" sz="3200" b="1" u="sng" dirty="0" err="1" smtClean="0"/>
              <a:t>little</a:t>
            </a:r>
            <a:r>
              <a:rPr lang="fr-FR" sz="3200" b="1" u="sng" dirty="0" smtClean="0"/>
              <a:t> </a:t>
            </a:r>
            <a:r>
              <a:rPr lang="fr-FR" sz="3200" b="1" u="sng" dirty="0" err="1"/>
              <a:t>prior</a:t>
            </a:r>
            <a:r>
              <a:rPr lang="fr-FR" sz="3200" b="1" u="sng" dirty="0"/>
              <a:t> </a:t>
            </a:r>
            <a:r>
              <a:rPr lang="fr-FR" sz="3200" b="1" u="sng" dirty="0" err="1"/>
              <a:t>knowledge</a:t>
            </a:r>
            <a:r>
              <a:rPr lang="fr-FR" sz="3200" b="1" u="sng" dirty="0"/>
              <a:t> on large panels</a:t>
            </a:r>
          </a:p>
        </p:txBody>
      </p:sp>
      <p:sp>
        <p:nvSpPr>
          <p:cNvPr id="115" name="Chevron 114"/>
          <p:cNvSpPr/>
          <p:nvPr/>
        </p:nvSpPr>
        <p:spPr>
          <a:xfrm rot="5400000">
            <a:off x="8107996" y="9845007"/>
            <a:ext cx="747988" cy="1495976"/>
          </a:xfrm>
          <a:prstGeom prst="chevron">
            <a:avLst>
              <a:gd name="adj" fmla="val 45937"/>
            </a:avLst>
          </a:prstGeom>
          <a:solidFill>
            <a:srgbClr val="66C1BF">
              <a:alpha val="50000"/>
            </a:srgbClr>
          </a:solidFill>
          <a:ln>
            <a:noFill/>
          </a:ln>
          <a:effectLst>
            <a:outerShdw blurRad="165100" dist="63500" dir="84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402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6819536" y="26838199"/>
            <a:ext cx="116293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We</a:t>
            </a:r>
            <a:r>
              <a:rPr lang="fr-FR" sz="3200" dirty="0" smtClean="0"/>
              <a:t> have </a:t>
            </a:r>
            <a:r>
              <a:rPr lang="fr-FR" sz="3200" dirty="0" err="1" smtClean="0"/>
              <a:t>developed</a:t>
            </a:r>
            <a:r>
              <a:rPr lang="fr-FR" sz="3200" dirty="0" smtClean="0"/>
              <a:t> </a:t>
            </a:r>
            <a:r>
              <a:rPr lang="fr-FR" sz="3200" dirty="0" err="1" smtClean="0"/>
              <a:t>several</a:t>
            </a:r>
            <a:r>
              <a:rPr lang="fr-FR" sz="3200" dirty="0" smtClean="0"/>
              <a:t> </a:t>
            </a:r>
            <a:r>
              <a:rPr lang="fr-FR" sz="3200" dirty="0" err="1" smtClean="0"/>
              <a:t>analysis</a:t>
            </a:r>
            <a:r>
              <a:rPr lang="fr-FR" sz="3200" dirty="0" smtClean="0"/>
              <a:t> pipelines </a:t>
            </a:r>
            <a:r>
              <a:rPr lang="fr-FR" sz="3200" dirty="0" err="1" smtClean="0"/>
              <a:t>dedicated</a:t>
            </a:r>
            <a:r>
              <a:rPr lang="fr-FR" sz="3200" dirty="0" smtClean="0"/>
              <a:t> to </a:t>
            </a:r>
            <a:r>
              <a:rPr lang="fr-FR" sz="3200" dirty="0" err="1" smtClean="0"/>
              <a:t>specific</a:t>
            </a:r>
            <a:r>
              <a:rPr lang="fr-FR" sz="3200" dirty="0" smtClean="0"/>
              <a:t> </a:t>
            </a:r>
            <a:r>
              <a:rPr lang="fr-FR" sz="3200" dirty="0" err="1" smtClean="0"/>
              <a:t>complex</a:t>
            </a:r>
            <a:r>
              <a:rPr lang="fr-FR" sz="3200" dirty="0" smtClean="0"/>
              <a:t> </a:t>
            </a:r>
            <a:r>
              <a:rPr lang="fr-FR" sz="3200" dirty="0" err="1" smtClean="0"/>
              <a:t>genomes</a:t>
            </a:r>
            <a:r>
              <a:rPr lang="fr-FR" sz="3200" dirty="0" smtClean="0"/>
              <a:t>. E.G. : For the rose </a:t>
            </a:r>
            <a:r>
              <a:rPr lang="fr-FR" sz="3200" dirty="0" err="1" smtClean="0"/>
              <a:t>sequencing</a:t>
            </a:r>
            <a:r>
              <a:rPr lang="fr-FR" sz="3200" dirty="0" smtClean="0"/>
              <a:t> </a:t>
            </a:r>
            <a:r>
              <a:rPr lang="fr-FR" sz="3200" dirty="0" err="1" smtClean="0"/>
              <a:t>project</a:t>
            </a:r>
            <a:r>
              <a:rPr lang="fr-FR" sz="3200" dirty="0" smtClean="0"/>
              <a:t>, </a:t>
            </a:r>
            <a:r>
              <a:rPr lang="fr-FR" sz="3200" dirty="0" err="1" smtClean="0"/>
              <a:t>we</a:t>
            </a:r>
            <a:r>
              <a:rPr lang="fr-FR" sz="3200" dirty="0" smtClean="0"/>
              <a:t> </a:t>
            </a:r>
            <a:r>
              <a:rPr lang="en-US" sz="3200" dirty="0" smtClean="0"/>
              <a:t>have </a:t>
            </a:r>
            <a:r>
              <a:rPr lang="en-US" sz="3200" dirty="0"/>
              <a:t>worked on a haplotype separation method based on mapping and scaffolding with genetic map </a:t>
            </a:r>
            <a:r>
              <a:rPr lang="en-US" sz="3200" dirty="0" smtClean="0"/>
              <a:t>validation.</a:t>
            </a:r>
            <a:endParaRPr lang="fr-FR" sz="3200" dirty="0"/>
          </a:p>
          <a:p>
            <a:r>
              <a:rPr lang="fr-FR" sz="2800" dirty="0" smtClean="0"/>
              <a:t> </a:t>
            </a:r>
            <a:endParaRPr lang="fr-FR" sz="28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6751042" y="14257884"/>
            <a:ext cx="11743193" cy="5280931"/>
            <a:chOff x="16710070" y="14257884"/>
            <a:chExt cx="11743193" cy="5280931"/>
          </a:xfrm>
        </p:grpSpPr>
        <p:grpSp>
          <p:nvGrpSpPr>
            <p:cNvPr id="8" name="Groupe 7"/>
            <p:cNvGrpSpPr/>
            <p:nvPr/>
          </p:nvGrpSpPr>
          <p:grpSpPr>
            <a:xfrm>
              <a:off x="16710070" y="14257884"/>
              <a:ext cx="11743193" cy="5280931"/>
              <a:chOff x="16894211" y="19211171"/>
              <a:chExt cx="11743193" cy="4318828"/>
            </a:xfrm>
          </p:grpSpPr>
          <p:grpSp>
            <p:nvGrpSpPr>
              <p:cNvPr id="33" name="Groupe 32"/>
              <p:cNvGrpSpPr/>
              <p:nvPr/>
            </p:nvGrpSpPr>
            <p:grpSpPr>
              <a:xfrm>
                <a:off x="16894211" y="19211171"/>
                <a:ext cx="11743193" cy="4318828"/>
                <a:chOff x="17060413" y="19942883"/>
                <a:chExt cx="11333511" cy="4318828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7060413" y="19942883"/>
                  <a:ext cx="11333511" cy="4318828"/>
                </a:xfrm>
                <a:prstGeom prst="rect">
                  <a:avLst/>
                </a:prstGeom>
                <a:noFill/>
                <a:ln>
                  <a:solidFill>
                    <a:srgbClr val="008C8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6" name="ZoneTexte 115"/>
                <p:cNvSpPr txBox="1"/>
                <p:nvPr/>
              </p:nvSpPr>
              <p:spPr>
                <a:xfrm>
                  <a:off x="17122340" y="20022851"/>
                  <a:ext cx="11271584" cy="1082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4000" b="1" u="sng" dirty="0" err="1" smtClean="0"/>
                    <a:t>Combining</a:t>
                  </a:r>
                  <a:r>
                    <a:rPr lang="fr-FR" sz="4000" b="1" u="sng" dirty="0" smtClean="0"/>
                    <a:t> </a:t>
                  </a:r>
                  <a:r>
                    <a:rPr lang="fr-FR" sz="4000" b="1" u="sng" dirty="0" err="1" smtClean="0"/>
                    <a:t>PacBio</a:t>
                  </a:r>
                  <a:r>
                    <a:rPr lang="fr-FR" sz="4000" b="1" u="sng" dirty="0" smtClean="0"/>
                    <a:t> and Bionano technologies to </a:t>
                  </a:r>
                  <a:r>
                    <a:rPr lang="fr-FR" sz="4000" b="1" u="sng" dirty="0" err="1" smtClean="0"/>
                    <a:t>reach</a:t>
                  </a:r>
                  <a:r>
                    <a:rPr lang="fr-FR" sz="4000" b="1" u="sng" dirty="0" smtClean="0"/>
                    <a:t> the chromosome </a:t>
                  </a:r>
                  <a:r>
                    <a:rPr lang="fr-FR" sz="4000" b="1" u="sng" dirty="0" err="1" smtClean="0"/>
                    <a:t>level</a:t>
                  </a:r>
                  <a:r>
                    <a:rPr lang="fr-FR" sz="4000" b="1" u="sng" dirty="0" smtClean="0"/>
                    <a:t>: </a:t>
                  </a:r>
                  <a:r>
                    <a:rPr lang="fr-FR" sz="4000" b="1" u="sng" dirty="0" err="1" smtClean="0"/>
                    <a:t>example</a:t>
                  </a:r>
                  <a:r>
                    <a:rPr lang="fr-FR" sz="4000" b="1" u="sng" dirty="0" smtClean="0"/>
                    <a:t> of </a:t>
                  </a:r>
                  <a:r>
                    <a:rPr lang="fr-FR" sz="4000" b="1" u="sng" dirty="0" err="1" smtClean="0"/>
                    <a:t>sunflower</a:t>
                  </a:r>
                  <a:r>
                    <a:rPr lang="fr-FR" sz="4000" b="1" u="sng" dirty="0" smtClean="0"/>
                    <a:t> </a:t>
                  </a:r>
                  <a:endParaRPr lang="fr-FR" sz="4000" b="1" u="sng" dirty="0"/>
                </a:p>
              </p:txBody>
            </p:sp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278414" y="21213398"/>
                  <a:ext cx="6499796" cy="2608993"/>
                </a:xfrm>
                <a:prstGeom prst="rect">
                  <a:avLst/>
                </a:prstGeom>
              </p:spPr>
            </p:pic>
          </p:grpSp>
          <p:sp>
            <p:nvSpPr>
              <p:cNvPr id="3" name="Rectangle 2"/>
              <p:cNvSpPr/>
              <p:nvPr/>
            </p:nvSpPr>
            <p:spPr>
              <a:xfrm>
                <a:off x="17120092" y="23130065"/>
                <a:ext cx="11321251" cy="327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 err="1"/>
                  <a:t>Helianthus</a:t>
                </a:r>
                <a:r>
                  <a:rPr lang="fr-FR" sz="2000" dirty="0"/>
                  <a:t> </a:t>
                </a:r>
                <a:r>
                  <a:rPr lang="fr-FR" sz="2000" dirty="0" err="1" smtClean="0"/>
                  <a:t>annuus</a:t>
                </a:r>
                <a:r>
                  <a:rPr lang="fr-FR" sz="2000" dirty="0" smtClean="0"/>
                  <a:t> cultivar. </a:t>
                </a:r>
                <a:r>
                  <a:rPr lang="fr-FR" sz="2000" dirty="0" err="1" smtClean="0"/>
                  <a:t>Estimated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genome</a:t>
                </a:r>
                <a:r>
                  <a:rPr lang="fr-FR" sz="2000" dirty="0" smtClean="0"/>
                  <a:t> </a:t>
                </a:r>
                <a:r>
                  <a:rPr lang="fr-FR" sz="2000" dirty="0"/>
                  <a:t>size  : </a:t>
                </a:r>
                <a:r>
                  <a:rPr lang="fr-FR" sz="2000" dirty="0" smtClean="0"/>
                  <a:t>3,2Gb - </a:t>
                </a:r>
                <a:r>
                  <a:rPr lang="fr-FR" sz="2000" dirty="0" err="1" smtClean="0"/>
                  <a:t>Estimated</a:t>
                </a:r>
                <a:r>
                  <a:rPr lang="fr-FR" sz="2000" dirty="0"/>
                  <a:t> </a:t>
                </a:r>
                <a:r>
                  <a:rPr lang="fr-FR" sz="2000" dirty="0" err="1" smtClean="0"/>
                  <a:t>number</a:t>
                </a:r>
                <a:r>
                  <a:rPr lang="fr-FR" sz="2000" dirty="0" smtClean="0"/>
                  <a:t> </a:t>
                </a:r>
                <a:r>
                  <a:rPr lang="fr-FR" sz="2000" dirty="0"/>
                  <a:t>of chromosome : 17</a:t>
                </a:r>
              </a:p>
            </p:txBody>
          </p:sp>
        </p:grpSp>
        <p:pic>
          <p:nvPicPr>
            <p:cNvPr id="122" name="Image 121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11"/>
            <a:stretch/>
          </p:blipFill>
          <p:spPr>
            <a:xfrm>
              <a:off x="23677170" y="15744757"/>
              <a:ext cx="4639242" cy="3188828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15571911" y="29178149"/>
            <a:ext cx="13041752" cy="3691707"/>
            <a:chOff x="15571911" y="29144241"/>
            <a:chExt cx="13041752" cy="3691707"/>
          </a:xfrm>
        </p:grpSpPr>
        <p:sp>
          <p:nvSpPr>
            <p:cNvPr id="18" name="Rectangle 17"/>
            <p:cNvSpPr/>
            <p:nvPr/>
          </p:nvSpPr>
          <p:spPr>
            <a:xfrm>
              <a:off x="15571911" y="29144241"/>
              <a:ext cx="12982263" cy="36917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5707239" y="29173690"/>
              <a:ext cx="129064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u="sng" dirty="0" err="1" smtClean="0"/>
                <a:t>Genome</a:t>
              </a:r>
              <a:r>
                <a:rPr lang="fr-FR" sz="4000" b="1" u="sng" dirty="0" smtClean="0"/>
                <a:t> data </a:t>
              </a:r>
              <a:r>
                <a:rPr lang="fr-FR" sz="4000" b="1" u="sng" dirty="0" err="1" smtClean="0"/>
                <a:t>comparison</a:t>
              </a:r>
              <a:r>
                <a:rPr lang="fr-FR" sz="4000" b="1" u="sng" dirty="0" smtClean="0"/>
                <a:t> and structural variation </a:t>
              </a:r>
              <a:r>
                <a:rPr lang="fr-FR" sz="4000" b="1" u="sng" dirty="0" err="1" smtClean="0"/>
                <a:t>detection</a:t>
              </a:r>
              <a:r>
                <a:rPr lang="fr-FR" sz="4000" b="1" u="sng" dirty="0" smtClean="0"/>
                <a:t> </a:t>
              </a:r>
            </a:p>
          </p:txBody>
        </p:sp>
        <p:grpSp>
          <p:nvGrpSpPr>
            <p:cNvPr id="49" name="Groupe 48"/>
            <p:cNvGrpSpPr/>
            <p:nvPr/>
          </p:nvGrpSpPr>
          <p:grpSpPr>
            <a:xfrm>
              <a:off x="15645758" y="29902242"/>
              <a:ext cx="12834568" cy="1849387"/>
              <a:chOff x="15648683" y="30178279"/>
              <a:chExt cx="12834568" cy="184938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5655763" y="30178279"/>
                <a:ext cx="367457" cy="1841966"/>
              </a:xfrm>
              <a:prstGeom prst="rect">
                <a:avLst/>
              </a:prstGeom>
              <a:solidFill>
                <a:srgbClr val="F5F4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7" name="Groupe 36"/>
              <p:cNvGrpSpPr/>
              <p:nvPr/>
            </p:nvGrpSpPr>
            <p:grpSpPr>
              <a:xfrm>
                <a:off x="15648683" y="30187549"/>
                <a:ext cx="12834568" cy="1840117"/>
                <a:chOff x="15567607" y="30280711"/>
                <a:chExt cx="12834568" cy="1840117"/>
              </a:xfrm>
            </p:grpSpPr>
            <p:pic>
              <p:nvPicPr>
                <p:cNvPr id="124" name="Image 123"/>
                <p:cNvPicPr>
                  <a:picLocks noChangeAspect="1"/>
                </p:cNvPicPr>
                <p:nvPr/>
              </p:nvPicPr>
              <p:blipFill rotWithShape="1">
                <a:blip r:embed="rId21"/>
                <a:srcRect t="17981" b="53356"/>
                <a:stretch/>
              </p:blipFill>
              <p:spPr>
                <a:xfrm>
                  <a:off x="15942144" y="30280711"/>
                  <a:ext cx="12460031" cy="1840117"/>
                </a:xfrm>
                <a:prstGeom prst="rect">
                  <a:avLst/>
                </a:prstGeom>
                <a:solidFill>
                  <a:srgbClr val="F5F4F2"/>
                </a:solidFill>
              </p:spPr>
            </p:pic>
            <p:sp>
              <p:nvSpPr>
                <p:cNvPr id="125" name="ZoneTexte 124"/>
                <p:cNvSpPr txBox="1"/>
                <p:nvPr/>
              </p:nvSpPr>
              <p:spPr>
                <a:xfrm>
                  <a:off x="15574687" y="31649227"/>
                  <a:ext cx="924693" cy="276999"/>
                </a:xfrm>
                <a:prstGeom prst="rect">
                  <a:avLst/>
                </a:prstGeom>
                <a:solidFill>
                  <a:srgbClr val="F5F4F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/>
                    <a:t>Genotype</a:t>
                  </a:r>
                  <a:r>
                    <a:rPr lang="fr-FR" sz="1200" dirty="0" smtClean="0"/>
                    <a:t> 2</a:t>
                  </a:r>
                  <a:endParaRPr lang="fr-FR" sz="1200" dirty="0"/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15567607" y="30857228"/>
                  <a:ext cx="924693" cy="276999"/>
                </a:xfrm>
                <a:prstGeom prst="rect">
                  <a:avLst/>
                </a:prstGeom>
                <a:solidFill>
                  <a:srgbClr val="F5F4F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/>
                    <a:t>Genotype</a:t>
                  </a:r>
                  <a:r>
                    <a:rPr lang="fr-FR" sz="1200" dirty="0" smtClean="0"/>
                    <a:t> 1</a:t>
                  </a:r>
                  <a:endParaRPr lang="fr-FR" sz="1200" dirty="0"/>
                </a:p>
              </p:txBody>
            </p:sp>
            <p:sp>
              <p:nvSpPr>
                <p:cNvPr id="126" name="ZoneTexte 125"/>
                <p:cNvSpPr txBox="1"/>
                <p:nvPr/>
              </p:nvSpPr>
              <p:spPr>
                <a:xfrm>
                  <a:off x="15567607" y="30316585"/>
                  <a:ext cx="924693" cy="276999"/>
                </a:xfrm>
                <a:prstGeom prst="rect">
                  <a:avLst/>
                </a:prstGeom>
                <a:solidFill>
                  <a:srgbClr val="F5F4F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SV</a:t>
                  </a:r>
                  <a:endParaRPr lang="fr-FR" sz="1200" dirty="0"/>
                </a:p>
              </p:txBody>
            </p:sp>
          </p:grpSp>
        </p:grpSp>
        <p:sp>
          <p:nvSpPr>
            <p:cNvPr id="36" name="ZoneTexte 35"/>
            <p:cNvSpPr txBox="1"/>
            <p:nvPr/>
          </p:nvSpPr>
          <p:spPr>
            <a:xfrm>
              <a:off x="15606179" y="31811037"/>
              <a:ext cx="129777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u="sng" dirty="0" err="1" smtClean="0"/>
                <a:t>Example</a:t>
              </a:r>
              <a:r>
                <a:rPr lang="fr-FR" sz="2800" u="sng" dirty="0" smtClean="0"/>
                <a:t> of SV </a:t>
              </a:r>
              <a:r>
                <a:rPr lang="fr-FR" sz="2800" u="sng" dirty="0" err="1" smtClean="0"/>
                <a:t>detection</a:t>
              </a:r>
              <a:r>
                <a:rPr lang="fr-FR" sz="2800" u="sng" dirty="0" smtClean="0"/>
                <a:t> (</a:t>
              </a:r>
              <a:r>
                <a:rPr lang="fr-FR" sz="2800" u="sng" dirty="0" err="1" smtClean="0"/>
                <a:t>deletion</a:t>
              </a:r>
              <a:r>
                <a:rPr lang="fr-FR" sz="2800" u="sng" dirty="0" smtClean="0"/>
                <a:t>)</a:t>
              </a:r>
              <a:r>
                <a:rPr lang="fr-FR" sz="2800" dirty="0" smtClean="0"/>
                <a:t> : </a:t>
              </a:r>
              <a:r>
                <a:rPr lang="fr-FR" sz="2800" dirty="0" err="1" smtClean="0"/>
                <a:t>Comparing</a:t>
              </a:r>
              <a:r>
                <a:rPr lang="fr-FR" sz="2800" dirty="0" smtClean="0"/>
                <a:t> </a:t>
              </a:r>
              <a:r>
                <a:rPr lang="fr-FR" sz="2800" dirty="0" err="1" smtClean="0"/>
                <a:t>genome</a:t>
              </a:r>
              <a:r>
                <a:rPr lang="fr-FR" sz="2800" dirty="0" smtClean="0"/>
                <a:t> data (</a:t>
              </a:r>
              <a:r>
                <a:rPr lang="fr-FR" sz="2800" dirty="0" err="1" smtClean="0"/>
                <a:t>assemblies</a:t>
              </a:r>
              <a:r>
                <a:rPr lang="fr-FR" sz="2800" dirty="0" smtClean="0"/>
                <a:t> or </a:t>
              </a:r>
              <a:r>
                <a:rPr lang="fr-FR" sz="2800" dirty="0" err="1" smtClean="0"/>
                <a:t>optical</a:t>
              </a:r>
              <a:r>
                <a:rPr lang="fr-FR" sz="2800" dirty="0" smtClean="0"/>
                <a:t> </a:t>
              </a:r>
              <a:r>
                <a:rPr lang="fr-FR" sz="2800" dirty="0" err="1" smtClean="0"/>
                <a:t>map</a:t>
              </a:r>
              <a:r>
                <a:rPr lang="fr-FR" sz="2800" dirty="0" smtClean="0"/>
                <a:t>) </a:t>
              </a:r>
              <a:r>
                <a:rPr lang="fr-FR" sz="2800" dirty="0" err="1" smtClean="0"/>
                <a:t>allow</a:t>
              </a:r>
              <a:r>
                <a:rPr lang="fr-FR" sz="2800" dirty="0" smtClean="0"/>
                <a:t> structural variation </a:t>
              </a:r>
              <a:r>
                <a:rPr lang="fr-FR" sz="2800" dirty="0" err="1" smtClean="0"/>
                <a:t>detection</a:t>
              </a:r>
              <a:r>
                <a:rPr lang="fr-FR" sz="2800" dirty="0" smtClean="0"/>
                <a:t> (</a:t>
              </a:r>
              <a:r>
                <a:rPr lang="fr-FR" sz="2800" dirty="0" err="1" smtClean="0"/>
                <a:t>indel</a:t>
              </a:r>
              <a:r>
                <a:rPr lang="fr-FR" sz="2800" dirty="0" smtClean="0"/>
                <a:t>, inversion) </a:t>
              </a:r>
              <a:r>
                <a:rPr lang="fr-FR" sz="2800" dirty="0" err="1" smtClean="0"/>
                <a:t>from</a:t>
              </a:r>
              <a:r>
                <a:rPr lang="fr-FR" sz="2800" dirty="0" smtClean="0"/>
                <a:t> kb to Mb </a:t>
              </a:r>
              <a:r>
                <a:rPr lang="fr-FR" sz="2800" dirty="0" err="1" smtClean="0"/>
                <a:t>scale</a:t>
              </a:r>
              <a:r>
                <a:rPr lang="fr-FR" sz="2800" dirty="0" smtClean="0"/>
                <a:t>. </a:t>
              </a:r>
              <a:endParaRPr lang="fr-FR" sz="2800" dirty="0"/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658174" y="3804930"/>
            <a:ext cx="27958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Nathalie Rodde</a:t>
            </a:r>
            <a:r>
              <a:rPr lang="fr-FR" sz="3200" dirty="0"/>
              <a:t>, Caroline Callot, Stephane Cauet, Charlotte Cravero, Nicolas Théron, William Marande, Nadine Gautier, Nadège Arnal, Elisa Prat, Anthony Théron, Isabelle Dufau, David Pujol, Margaux-Alison Fustier, Arnaud Bellec and Sonia </a:t>
            </a:r>
            <a:r>
              <a:rPr lang="fr-FR" sz="3200" dirty="0" smtClean="0"/>
              <a:t>Vautrin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0" y="39028636"/>
            <a:ext cx="3296962" cy="3296962"/>
          </a:xfrm>
          <a:prstGeom prst="rect">
            <a:avLst/>
          </a:prstGeom>
        </p:spPr>
      </p:pic>
      <p:sp>
        <p:nvSpPr>
          <p:cNvPr id="19" name="Virage 18"/>
          <p:cNvSpPr/>
          <p:nvPr/>
        </p:nvSpPr>
        <p:spPr>
          <a:xfrm>
            <a:off x="10023529" y="9331935"/>
            <a:ext cx="2884468" cy="1560021"/>
          </a:xfrm>
          <a:prstGeom prst="bentArrow">
            <a:avLst/>
          </a:prstGeom>
          <a:pattFill prst="dkUpDiag">
            <a:fgClr>
              <a:srgbClr val="66C1B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8668124" y="15236446"/>
            <a:ext cx="7013665" cy="14460400"/>
            <a:chOff x="144216" y="15165557"/>
            <a:chExt cx="7013665" cy="14460400"/>
          </a:xfrm>
        </p:grpSpPr>
        <p:sp>
          <p:nvSpPr>
            <p:cNvPr id="71" name="Rectangle à coins arrondis 70"/>
            <p:cNvSpPr/>
            <p:nvPr/>
          </p:nvSpPr>
          <p:spPr>
            <a:xfrm>
              <a:off x="2043090" y="19757743"/>
              <a:ext cx="3629107" cy="1129843"/>
            </a:xfrm>
            <a:prstGeom prst="roundRect">
              <a:avLst/>
            </a:prstGeom>
            <a:solidFill>
              <a:srgbClr val="009B7B"/>
            </a:solidFill>
            <a:ln>
              <a:noFill/>
            </a:ln>
            <a:effectLst>
              <a:outerShdw blurRad="165100" dist="38100" dir="84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4020"/>
            </a:p>
          </p:txBody>
        </p:sp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170" y="15374690"/>
              <a:ext cx="2446435" cy="2852542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4901" y="19385870"/>
              <a:ext cx="1852974" cy="1740068"/>
            </a:xfrm>
            <a:prstGeom prst="rect">
              <a:avLst/>
            </a:prstGeom>
            <a:ln>
              <a:noFill/>
            </a:ln>
            <a:effectLst>
              <a:outerShdw blurRad="165100" dist="63500" dir="8400000" algn="tl" rotWithShape="0">
                <a:srgbClr val="333333">
                  <a:alpha val="25000"/>
                </a:srgbClr>
              </a:outerShdw>
            </a:effectLst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425" y="22208911"/>
              <a:ext cx="2021936" cy="2407067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482522" y="19659691"/>
              <a:ext cx="586644" cy="1191203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439" y="19835435"/>
              <a:ext cx="849136" cy="849136"/>
            </a:xfrm>
            <a:prstGeom prst="rect">
              <a:avLst/>
            </a:prstGeom>
          </p:spPr>
        </p:pic>
        <p:sp>
          <p:nvSpPr>
            <p:cNvPr id="86" name="Rectangle à coins arrondis 85"/>
            <p:cNvSpPr/>
            <p:nvPr/>
          </p:nvSpPr>
          <p:spPr>
            <a:xfrm>
              <a:off x="281292" y="25175122"/>
              <a:ext cx="6876589" cy="321017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65100" dist="63500" dir="84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800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319529" y="25131732"/>
              <a:ext cx="6838352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 smtClean="0">
                  <a:solidFill>
                    <a:schemeClr val="bg1"/>
                  </a:solidFill>
                </a:rPr>
                <a:t>OPTICAL MAP DATA </a:t>
              </a:r>
            </a:p>
            <a:p>
              <a:pPr algn="ctr"/>
              <a:endParaRPr lang="fr-FR" sz="2800" b="1" dirty="0" smtClean="0">
                <a:solidFill>
                  <a:schemeClr val="bg1"/>
                </a:solidFill>
              </a:endParaRPr>
            </a:p>
            <a:p>
              <a:pPr algn="ctr"/>
              <a:endParaRPr lang="fr-FR" sz="2800" b="1" dirty="0">
                <a:solidFill>
                  <a:schemeClr val="bg1"/>
                </a:solidFill>
              </a:endParaRPr>
            </a:p>
            <a:p>
              <a:pPr marL="720090" indent="-720090">
                <a:buFont typeface="Wingdings" panose="05000000000000000000" pitchFamily="2" charset="2"/>
                <a:buChar char="ü"/>
              </a:pPr>
              <a:r>
                <a:rPr lang="fr-FR" sz="3200" dirty="0">
                  <a:solidFill>
                    <a:schemeClr val="bg1"/>
                  </a:solidFill>
                </a:rPr>
                <a:t>Yield :  </a:t>
              </a:r>
              <a:r>
                <a:rPr lang="fr-FR" sz="3200" dirty="0" smtClean="0">
                  <a:solidFill>
                    <a:schemeClr val="bg1"/>
                  </a:solidFill>
                </a:rPr>
                <a:t>Up to 2Tb/Flow-</a:t>
              </a:r>
              <a:r>
                <a:rPr lang="fr-FR" sz="3200" dirty="0" err="1" smtClean="0">
                  <a:solidFill>
                    <a:schemeClr val="bg1"/>
                  </a:solidFill>
                </a:rPr>
                <a:t>Cell</a:t>
              </a:r>
              <a:endParaRPr lang="fr-FR" sz="3200" dirty="0" smtClean="0">
                <a:solidFill>
                  <a:schemeClr val="bg1"/>
                </a:solidFill>
              </a:endParaRPr>
            </a:p>
            <a:p>
              <a:pPr marL="720090" indent="-720090">
                <a:buFont typeface="Wingdings" panose="05000000000000000000" pitchFamily="2" charset="2"/>
                <a:buChar char="ü"/>
              </a:pPr>
              <a:r>
                <a:rPr lang="fr-FR" sz="3200" dirty="0" err="1" smtClean="0">
                  <a:solidFill>
                    <a:schemeClr val="bg1"/>
                  </a:solidFill>
                </a:rPr>
                <a:t>Molecule</a:t>
              </a:r>
              <a:r>
                <a:rPr lang="fr-FR" sz="3200" dirty="0" smtClean="0">
                  <a:solidFill>
                    <a:schemeClr val="bg1"/>
                  </a:solidFill>
                </a:rPr>
                <a:t> </a:t>
              </a:r>
              <a:r>
                <a:rPr lang="fr-FR" sz="3200" dirty="0" err="1" smtClean="0">
                  <a:solidFill>
                    <a:schemeClr val="bg1"/>
                  </a:solidFill>
                </a:rPr>
                <a:t>lenght</a:t>
              </a:r>
              <a:r>
                <a:rPr lang="fr-FR" sz="3200" dirty="0" smtClean="0">
                  <a:solidFill>
                    <a:schemeClr val="bg1"/>
                  </a:solidFill>
                </a:rPr>
                <a:t> : N50 up to 300kb</a:t>
              </a:r>
            </a:p>
            <a:p>
              <a:pPr marL="720090" indent="-720090">
                <a:buFont typeface="Wingdings" panose="05000000000000000000" pitchFamily="2" charset="2"/>
                <a:buChar char="ü"/>
              </a:pPr>
              <a:r>
                <a:rPr lang="fr-FR" sz="3200" dirty="0" smtClean="0">
                  <a:solidFill>
                    <a:schemeClr val="bg1"/>
                  </a:solidFill>
                </a:rPr>
                <a:t>3 Flow-</a:t>
              </a:r>
              <a:r>
                <a:rPr lang="fr-FR" sz="3200" dirty="0" err="1" smtClean="0">
                  <a:solidFill>
                    <a:schemeClr val="bg1"/>
                  </a:solidFill>
                </a:rPr>
                <a:t>Cells</a:t>
              </a:r>
              <a:r>
                <a:rPr lang="fr-FR" sz="3200" dirty="0" smtClean="0">
                  <a:solidFill>
                    <a:schemeClr val="bg1"/>
                  </a:solidFill>
                </a:rPr>
                <a:t> / Chip</a:t>
              </a:r>
              <a:endParaRPr lang="fr-FR" sz="3200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408439" y="20061054"/>
              <a:ext cx="30118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DNA labelling</a:t>
              </a:r>
              <a:endPara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82" name="Chevron 81"/>
            <p:cNvSpPr/>
            <p:nvPr/>
          </p:nvSpPr>
          <p:spPr>
            <a:xfrm rot="5400000">
              <a:off x="3341356" y="18176462"/>
              <a:ext cx="747988" cy="1495976"/>
            </a:xfrm>
            <a:prstGeom prst="chevron">
              <a:avLst>
                <a:gd name="adj" fmla="val 45937"/>
              </a:avLst>
            </a:prstGeom>
            <a:solidFill>
              <a:srgbClr val="66C1BF">
                <a:alpha val="50000"/>
              </a:srgbClr>
            </a:solidFill>
            <a:ln>
              <a:noFill/>
            </a:ln>
            <a:effectLst>
              <a:outerShdw blurRad="165100" dist="63500" dir="84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4020">
                <a:solidFill>
                  <a:schemeClr val="tx1"/>
                </a:solidFill>
              </a:endParaRPr>
            </a:p>
          </p:txBody>
        </p:sp>
        <p:sp>
          <p:nvSpPr>
            <p:cNvPr id="94" name="Chevron 93"/>
            <p:cNvSpPr/>
            <p:nvPr/>
          </p:nvSpPr>
          <p:spPr>
            <a:xfrm rot="5400000">
              <a:off x="3341356" y="21008554"/>
              <a:ext cx="747988" cy="1495976"/>
            </a:xfrm>
            <a:prstGeom prst="chevron">
              <a:avLst>
                <a:gd name="adj" fmla="val 45937"/>
              </a:avLst>
            </a:prstGeom>
            <a:solidFill>
              <a:srgbClr val="66C1BF">
                <a:alpha val="50000"/>
              </a:srgbClr>
            </a:solidFill>
            <a:ln>
              <a:noFill/>
            </a:ln>
            <a:effectLst>
              <a:outerShdw blurRad="165100" dist="63500" dir="84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4020">
                <a:solidFill>
                  <a:schemeClr val="tx1"/>
                </a:solidFill>
              </a:endParaRPr>
            </a:p>
          </p:txBody>
        </p:sp>
        <p:sp>
          <p:nvSpPr>
            <p:cNvPr id="102" name="Rectangle à coins arrondis 101"/>
            <p:cNvSpPr/>
            <p:nvPr/>
          </p:nvSpPr>
          <p:spPr>
            <a:xfrm>
              <a:off x="568959" y="15165557"/>
              <a:ext cx="6168018" cy="3023998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4020"/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2762604" y="15555574"/>
              <a:ext cx="385960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fr-FR" sz="2800" dirty="0" err="1" smtClean="0"/>
                <a:t>Several</a:t>
              </a:r>
              <a:r>
                <a:rPr lang="fr-FR" sz="2800" dirty="0" smtClean="0"/>
                <a:t> </a:t>
              </a:r>
              <a:r>
                <a:rPr lang="fr-FR" sz="2800" dirty="0" err="1" smtClean="0"/>
                <a:t>protocols</a:t>
              </a:r>
              <a:r>
                <a:rPr lang="fr-FR" sz="2800" dirty="0" smtClean="0"/>
                <a:t> </a:t>
              </a:r>
              <a:r>
                <a:rPr lang="fr-FR" sz="2800" dirty="0" err="1" smtClean="0"/>
                <a:t>adapted</a:t>
              </a:r>
              <a:r>
                <a:rPr lang="fr-FR" sz="2800" dirty="0" smtClean="0"/>
                <a:t> to </a:t>
              </a:r>
              <a:r>
                <a:rPr lang="fr-FR" sz="2800" dirty="0" err="1" smtClean="0"/>
                <a:t>each</a:t>
              </a:r>
              <a:r>
                <a:rPr lang="fr-FR" sz="2800" dirty="0" smtClean="0"/>
                <a:t> plant </a:t>
              </a:r>
              <a:r>
                <a:rPr lang="fr-FR" sz="2800" dirty="0" err="1" smtClean="0"/>
                <a:t>species</a:t>
              </a:r>
              <a:endParaRPr lang="fr-FR" sz="2800" dirty="0" smtClean="0"/>
            </a:p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fr-FR" sz="2800" dirty="0" smtClean="0"/>
                <a:t>Fragments size : </a:t>
              </a:r>
            </a:p>
            <a:p>
              <a:r>
                <a:rPr lang="fr-FR" sz="2800" dirty="0" smtClean="0"/>
                <a:t>       </a:t>
              </a:r>
              <a:r>
                <a:rPr lang="fr-FR" sz="2800" dirty="0" err="1" smtClean="0"/>
                <a:t>From</a:t>
              </a:r>
              <a:r>
                <a:rPr lang="fr-FR" sz="2800" dirty="0" smtClean="0"/>
                <a:t> 100 to 1 500kb</a:t>
              </a:r>
              <a:endParaRPr lang="fr-FR" sz="2800" dirty="0"/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144216" y="28548739"/>
              <a:ext cx="62968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/>
                <a:t>Minimum 60X effective </a:t>
              </a:r>
              <a:r>
                <a:rPr lang="fr-FR" sz="3200" dirty="0" err="1" smtClean="0"/>
                <a:t>coverage</a:t>
              </a:r>
              <a:r>
                <a:rPr lang="fr-FR" sz="3200" dirty="0" smtClean="0"/>
                <a:t> </a:t>
              </a:r>
              <a:r>
                <a:rPr lang="fr-FR" sz="3200" dirty="0" err="1" smtClean="0"/>
                <a:t>assembled</a:t>
              </a:r>
              <a:r>
                <a:rPr lang="fr-FR" sz="3200" dirty="0" smtClean="0"/>
                <a:t> </a:t>
              </a:r>
              <a:r>
                <a:rPr lang="fr-FR" sz="3200" dirty="0" err="1" smtClean="0"/>
                <a:t>with</a:t>
              </a:r>
              <a:r>
                <a:rPr lang="fr-FR" sz="3200" dirty="0" smtClean="0"/>
                <a:t> Bionano </a:t>
              </a:r>
              <a:r>
                <a:rPr lang="fr-FR" sz="3200" dirty="0" err="1" smtClean="0"/>
                <a:t>tools</a:t>
              </a:r>
              <a:r>
                <a:rPr lang="fr-FR" sz="3200" dirty="0" smtClean="0"/>
                <a:t>. 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085083" y="17239048"/>
              <a:ext cx="4859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rgbClr val="009B7B"/>
                  </a:solidFill>
                </a:rPr>
                <a:t>u</a:t>
              </a:r>
              <a:endParaRPr lang="fr-FR" sz="2000" b="1" dirty="0">
                <a:solidFill>
                  <a:srgbClr val="009B7B"/>
                </a:solidFill>
              </a:endParaRPr>
            </a:p>
          </p:txBody>
        </p:sp>
      </p:grpSp>
      <p:pic>
        <p:nvPicPr>
          <p:cNvPr id="39" name="Image 3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645" y="40287346"/>
            <a:ext cx="8608310" cy="216377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09" y="22235934"/>
            <a:ext cx="2510806" cy="25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635</Words>
  <Application>Microsoft Office PowerPoint</Application>
  <PresentationFormat>Personnalisé</PresentationFormat>
  <Paragraphs>127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Avenir Next LT Pro Medium Conde</vt:lpstr>
      <vt:lpstr>Calibri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Nathalie Rodde</cp:lastModifiedBy>
  <cp:revision>81</cp:revision>
  <cp:lastPrinted>2021-12-17T15:40:06Z</cp:lastPrinted>
  <dcterms:created xsi:type="dcterms:W3CDTF">2013-02-20T09:06:48Z</dcterms:created>
  <dcterms:modified xsi:type="dcterms:W3CDTF">2021-12-17T15:47:12Z</dcterms:modified>
</cp:coreProperties>
</file>